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4"/>
  </p:notesMasterIdLst>
  <p:handoutMasterIdLst>
    <p:handoutMasterId r:id="rId35"/>
  </p:handoutMasterIdLst>
  <p:sldIdLst>
    <p:sldId id="259" r:id="rId5"/>
    <p:sldId id="1444" r:id="rId6"/>
    <p:sldId id="1940" r:id="rId7"/>
    <p:sldId id="1443" r:id="rId8"/>
    <p:sldId id="1449" r:id="rId9"/>
    <p:sldId id="1441" r:id="rId10"/>
    <p:sldId id="1442" r:id="rId11"/>
    <p:sldId id="266" r:id="rId12"/>
    <p:sldId id="276" r:id="rId13"/>
    <p:sldId id="277" r:id="rId14"/>
    <p:sldId id="1440" r:id="rId15"/>
    <p:sldId id="1439" r:id="rId16"/>
    <p:sldId id="1398" r:id="rId17"/>
    <p:sldId id="1445" r:id="rId18"/>
    <p:sldId id="1975" r:id="rId19"/>
    <p:sldId id="1976" r:id="rId20"/>
    <p:sldId id="1672" r:id="rId21"/>
    <p:sldId id="2669" r:id="rId22"/>
    <p:sldId id="2668" r:id="rId23"/>
    <p:sldId id="1979" r:id="rId24"/>
    <p:sldId id="1974" r:id="rId25"/>
    <p:sldId id="1929" r:id="rId26"/>
    <p:sldId id="1935" r:id="rId27"/>
    <p:sldId id="1923" r:id="rId28"/>
    <p:sldId id="1924" r:id="rId29"/>
    <p:sldId id="2686" r:id="rId30"/>
    <p:sldId id="2677" r:id="rId31"/>
    <p:sldId id="2684" r:id="rId32"/>
    <p:sldId id="268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40272B-CCED-487C-A846-FE85BB28EF5A}" v="2" dt="2025-07-07T02:03:29.2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95" autoAdjust="0"/>
    <p:restoredTop sz="94660"/>
  </p:normalViewPr>
  <p:slideViewPr>
    <p:cSldViewPr snapToGrid="0">
      <p:cViewPr varScale="1">
        <p:scale>
          <a:sx n="51" d="100"/>
          <a:sy n="51" d="100"/>
        </p:scale>
        <p:origin x="1678" y="2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ik Toe Teoh" userId="f2f2b67b8c6b3629" providerId="LiveId" clId="{B840272B-CCED-487C-A846-FE85BB28EF5A}"/>
    <pc:docChg chg="undo custSel addSld delSld modSld sldOrd">
      <pc:chgData name="Teik Toe Teoh" userId="f2f2b67b8c6b3629" providerId="LiveId" clId="{B840272B-CCED-487C-A846-FE85BB28EF5A}" dt="2025-07-11T12:19:28.997" v="72" actId="1076"/>
      <pc:docMkLst>
        <pc:docMk/>
      </pc:docMkLst>
      <pc:sldChg chg="modSp mod">
        <pc:chgData name="Teik Toe Teoh" userId="f2f2b67b8c6b3629" providerId="LiveId" clId="{B840272B-CCED-487C-A846-FE85BB28EF5A}" dt="2025-07-05T08:09:00.398" v="4" actId="20577"/>
        <pc:sldMkLst>
          <pc:docMk/>
          <pc:sldMk cId="1897986182" sldId="259"/>
        </pc:sldMkLst>
        <pc:spChg chg="mod">
          <ac:chgData name="Teik Toe Teoh" userId="f2f2b67b8c6b3629" providerId="LiveId" clId="{B840272B-CCED-487C-A846-FE85BB28EF5A}" dt="2025-07-05T08:09:00.398" v="4" actId="20577"/>
          <ac:spMkLst>
            <pc:docMk/>
            <pc:sldMk cId="1897986182" sldId="259"/>
            <ac:spMk id="2" creationId="{00000000-0000-0000-0000-000000000000}"/>
          </ac:spMkLst>
        </pc:spChg>
      </pc:sldChg>
      <pc:sldChg chg="del">
        <pc:chgData name="Teik Toe Teoh" userId="f2f2b67b8c6b3629" providerId="LiveId" clId="{B840272B-CCED-487C-A846-FE85BB28EF5A}" dt="2025-07-11T12:17:42.916" v="48" actId="47"/>
        <pc:sldMkLst>
          <pc:docMk/>
          <pc:sldMk cId="0" sldId="261"/>
        </pc:sldMkLst>
      </pc:sldChg>
      <pc:sldChg chg="del">
        <pc:chgData name="Teik Toe Teoh" userId="f2f2b67b8c6b3629" providerId="LiveId" clId="{B840272B-CCED-487C-A846-FE85BB28EF5A}" dt="2025-07-11T12:17:43.508" v="49" actId="47"/>
        <pc:sldMkLst>
          <pc:docMk/>
          <pc:sldMk cId="0" sldId="262"/>
        </pc:sldMkLst>
      </pc:sldChg>
      <pc:sldChg chg="del">
        <pc:chgData name="Teik Toe Teoh" userId="f2f2b67b8c6b3629" providerId="LiveId" clId="{B840272B-CCED-487C-A846-FE85BB28EF5A}" dt="2025-07-11T12:17:44.270" v="50" actId="47"/>
        <pc:sldMkLst>
          <pc:docMk/>
          <pc:sldMk cId="0" sldId="263"/>
        </pc:sldMkLst>
      </pc:sldChg>
      <pc:sldChg chg="del">
        <pc:chgData name="Teik Toe Teoh" userId="f2f2b67b8c6b3629" providerId="LiveId" clId="{B840272B-CCED-487C-A846-FE85BB28EF5A}" dt="2025-07-11T12:17:45.032" v="51" actId="47"/>
        <pc:sldMkLst>
          <pc:docMk/>
          <pc:sldMk cId="0" sldId="264"/>
        </pc:sldMkLst>
      </pc:sldChg>
      <pc:sldChg chg="del">
        <pc:chgData name="Teik Toe Teoh" userId="f2f2b67b8c6b3629" providerId="LiveId" clId="{B840272B-CCED-487C-A846-FE85BB28EF5A}" dt="2025-07-11T12:17:45.633" v="52" actId="47"/>
        <pc:sldMkLst>
          <pc:docMk/>
          <pc:sldMk cId="0" sldId="265"/>
        </pc:sldMkLst>
      </pc:sldChg>
      <pc:sldChg chg="modSp mod">
        <pc:chgData name="Teik Toe Teoh" userId="f2f2b67b8c6b3629" providerId="LiveId" clId="{B840272B-CCED-487C-A846-FE85BB28EF5A}" dt="2025-07-10T03:09:58.307" v="36" actId="1076"/>
        <pc:sldMkLst>
          <pc:docMk/>
          <pc:sldMk cId="94738593" sldId="1398"/>
        </pc:sldMkLst>
        <pc:spChg chg="mod">
          <ac:chgData name="Teik Toe Teoh" userId="f2f2b67b8c6b3629" providerId="LiveId" clId="{B840272B-CCED-487C-A846-FE85BB28EF5A}" dt="2025-07-10T03:09:58.307" v="36" actId="1076"/>
          <ac:spMkLst>
            <pc:docMk/>
            <pc:sldMk cId="94738593" sldId="1398"/>
            <ac:spMk id="6" creationId="{1FF99238-9A41-3018-2806-E2AC33AFA336}"/>
          </ac:spMkLst>
        </pc:spChg>
      </pc:sldChg>
      <pc:sldChg chg="ord">
        <pc:chgData name="Teik Toe Teoh" userId="f2f2b67b8c6b3629" providerId="LiveId" clId="{B840272B-CCED-487C-A846-FE85BB28EF5A}" dt="2025-07-07T01:47:27.259" v="28"/>
        <pc:sldMkLst>
          <pc:docMk/>
          <pc:sldMk cId="2018363565" sldId="1672"/>
        </pc:sldMkLst>
      </pc:sldChg>
      <pc:sldChg chg="del">
        <pc:chgData name="Teik Toe Teoh" userId="f2f2b67b8c6b3629" providerId="LiveId" clId="{B840272B-CCED-487C-A846-FE85BB28EF5A}" dt="2025-07-11T12:18:41.938" v="59" actId="47"/>
        <pc:sldMkLst>
          <pc:docMk/>
          <pc:sldMk cId="3354209437" sldId="1922"/>
        </pc:sldMkLst>
      </pc:sldChg>
      <pc:sldChg chg="ord">
        <pc:chgData name="Teik Toe Teoh" userId="f2f2b67b8c6b3629" providerId="LiveId" clId="{B840272B-CCED-487C-A846-FE85BB28EF5A}" dt="2025-07-11T12:18:59.854" v="61"/>
        <pc:sldMkLst>
          <pc:docMk/>
          <pc:sldMk cId="1689075426" sldId="1924"/>
        </pc:sldMkLst>
      </pc:sldChg>
      <pc:sldChg chg="del">
        <pc:chgData name="Teik Toe Teoh" userId="f2f2b67b8c6b3629" providerId="LiveId" clId="{B840272B-CCED-487C-A846-FE85BB28EF5A}" dt="2025-07-11T12:18:15.945" v="57" actId="47"/>
        <pc:sldMkLst>
          <pc:docMk/>
          <pc:sldMk cId="1065826477" sldId="1925"/>
        </pc:sldMkLst>
      </pc:sldChg>
      <pc:sldChg chg="add del ord">
        <pc:chgData name="Teik Toe Teoh" userId="f2f2b67b8c6b3629" providerId="LiveId" clId="{B840272B-CCED-487C-A846-FE85BB28EF5A}" dt="2025-07-11T12:18:04.282" v="56" actId="47"/>
        <pc:sldMkLst>
          <pc:docMk/>
          <pc:sldMk cId="4033318702" sldId="1936"/>
        </pc:sldMkLst>
      </pc:sldChg>
      <pc:sldChg chg="del">
        <pc:chgData name="Teik Toe Teoh" userId="f2f2b67b8c6b3629" providerId="LiveId" clId="{B840272B-CCED-487C-A846-FE85BB28EF5A}" dt="2025-07-07T02:04:04.346" v="35" actId="47"/>
        <pc:sldMkLst>
          <pc:docMk/>
          <pc:sldMk cId="1585415834" sldId="1977"/>
        </pc:sldMkLst>
      </pc:sldChg>
      <pc:sldChg chg="del">
        <pc:chgData name="Teik Toe Teoh" userId="f2f2b67b8c6b3629" providerId="LiveId" clId="{B840272B-CCED-487C-A846-FE85BB28EF5A}" dt="2025-07-11T12:17:06.093" v="42" actId="47"/>
        <pc:sldMkLst>
          <pc:docMk/>
          <pc:sldMk cId="1645439344" sldId="2007"/>
        </pc:sldMkLst>
      </pc:sldChg>
      <pc:sldChg chg="addSp modSp mod ord">
        <pc:chgData name="Teik Toe Teoh" userId="f2f2b67b8c6b3629" providerId="LiveId" clId="{B840272B-CCED-487C-A846-FE85BB28EF5A}" dt="2025-07-07T02:03:40.993" v="34"/>
        <pc:sldMkLst>
          <pc:docMk/>
          <pc:sldMk cId="1595329776" sldId="2668"/>
        </pc:sldMkLst>
        <pc:spChg chg="add mod">
          <ac:chgData name="Teik Toe Teoh" userId="f2f2b67b8c6b3629" providerId="LiveId" clId="{B840272B-CCED-487C-A846-FE85BB28EF5A}" dt="2025-07-07T02:03:38.051" v="32" actId="1076"/>
          <ac:spMkLst>
            <pc:docMk/>
            <pc:sldMk cId="1595329776" sldId="2668"/>
            <ac:spMk id="3" creationId="{A9DF6F5F-1755-A5F1-CFBB-1C99D9E8B051}"/>
          </ac:spMkLst>
        </pc:spChg>
        <pc:spChg chg="mod">
          <ac:chgData name="Teik Toe Teoh" userId="f2f2b67b8c6b3629" providerId="LiveId" clId="{B840272B-CCED-487C-A846-FE85BB28EF5A}" dt="2025-07-07T02:03:35.356" v="31" actId="1076"/>
          <ac:spMkLst>
            <pc:docMk/>
            <pc:sldMk cId="1595329776" sldId="2668"/>
            <ac:spMk id="8" creationId="{D4D6741A-D377-C319-987D-8F46080542B8}"/>
          </ac:spMkLst>
        </pc:spChg>
      </pc:sldChg>
      <pc:sldChg chg="ord">
        <pc:chgData name="Teik Toe Teoh" userId="f2f2b67b8c6b3629" providerId="LiveId" clId="{B840272B-CCED-487C-A846-FE85BB28EF5A}" dt="2025-07-07T01:47:01.204" v="26"/>
        <pc:sldMkLst>
          <pc:docMk/>
          <pc:sldMk cId="4120324449" sldId="2669"/>
        </pc:sldMkLst>
      </pc:sldChg>
      <pc:sldChg chg="del">
        <pc:chgData name="Teik Toe Teoh" userId="f2f2b67b8c6b3629" providerId="LiveId" clId="{B840272B-CCED-487C-A846-FE85BB28EF5A}" dt="2025-07-11T12:18:30.221" v="58" actId="47"/>
        <pc:sldMkLst>
          <pc:docMk/>
          <pc:sldMk cId="1414100275" sldId="2670"/>
        </pc:sldMkLst>
      </pc:sldChg>
      <pc:sldChg chg="del">
        <pc:chgData name="Teik Toe Teoh" userId="f2f2b67b8c6b3629" providerId="LiveId" clId="{B840272B-CCED-487C-A846-FE85BB28EF5A}" dt="2025-07-11T12:19:04.848" v="62" actId="47"/>
        <pc:sldMkLst>
          <pc:docMk/>
          <pc:sldMk cId="976588132" sldId="2672"/>
        </pc:sldMkLst>
      </pc:sldChg>
      <pc:sldChg chg="modSp mod">
        <pc:chgData name="Teik Toe Teoh" userId="f2f2b67b8c6b3629" providerId="LiveId" clId="{B840272B-CCED-487C-A846-FE85BB28EF5A}" dt="2025-07-06T10:04:03.067" v="16" actId="20577"/>
        <pc:sldMkLst>
          <pc:docMk/>
          <pc:sldMk cId="917019596" sldId="2685"/>
        </pc:sldMkLst>
        <pc:spChg chg="mod">
          <ac:chgData name="Teik Toe Teoh" userId="f2f2b67b8c6b3629" providerId="LiveId" clId="{B840272B-CCED-487C-A846-FE85BB28EF5A}" dt="2025-07-06T10:04:03.067" v="16" actId="20577"/>
          <ac:spMkLst>
            <pc:docMk/>
            <pc:sldMk cId="917019596" sldId="2685"/>
            <ac:spMk id="2" creationId="{EFCFE8BA-817E-BF58-2867-07893227968B}"/>
          </ac:spMkLst>
        </pc:spChg>
        <pc:spChg chg="mod">
          <ac:chgData name="Teik Toe Teoh" userId="f2f2b67b8c6b3629" providerId="LiveId" clId="{B840272B-CCED-487C-A846-FE85BB28EF5A}" dt="2025-07-06T10:03:55.487" v="6"/>
          <ac:spMkLst>
            <pc:docMk/>
            <pc:sldMk cId="917019596" sldId="2685"/>
            <ac:spMk id="4" creationId="{26B42FBC-911C-4CBD-4FB3-BAEB769041E4}"/>
          </ac:spMkLst>
        </pc:spChg>
      </pc:sldChg>
      <pc:sldChg chg="del">
        <pc:chgData name="Teik Toe Teoh" userId="f2f2b67b8c6b3629" providerId="LiveId" clId="{B840272B-CCED-487C-A846-FE85BB28EF5A}" dt="2025-07-06T10:04:12.443" v="17" actId="47"/>
        <pc:sldMkLst>
          <pc:docMk/>
          <pc:sldMk cId="887310792" sldId="2686"/>
        </pc:sldMkLst>
      </pc:sldChg>
      <pc:sldChg chg="modSp new mod">
        <pc:chgData name="Teik Toe Teoh" userId="f2f2b67b8c6b3629" providerId="LiveId" clId="{B840272B-CCED-487C-A846-FE85BB28EF5A}" dt="2025-07-11T12:19:28.997" v="72" actId="1076"/>
        <pc:sldMkLst>
          <pc:docMk/>
          <pc:sldMk cId="1634726043" sldId="2686"/>
        </pc:sldMkLst>
        <pc:spChg chg="mod">
          <ac:chgData name="Teik Toe Teoh" userId="f2f2b67b8c6b3629" providerId="LiveId" clId="{B840272B-CCED-487C-A846-FE85BB28EF5A}" dt="2025-07-11T12:19:28.997" v="72" actId="1076"/>
          <ac:spMkLst>
            <pc:docMk/>
            <pc:sldMk cId="1634726043" sldId="2686"/>
            <ac:spMk id="2" creationId="{DA6EF1C0-A95A-67F7-AAB0-7DFD9E5E44A4}"/>
          </ac:spMkLst>
        </pc:spChg>
      </pc:sldChg>
      <pc:sldChg chg="add del">
        <pc:chgData name="Teik Toe Teoh" userId="f2f2b67b8c6b3629" providerId="LiveId" clId="{B840272B-CCED-487C-A846-FE85BB28EF5A}" dt="2025-07-06T10:27:21.586" v="20" actId="47"/>
        <pc:sldMkLst>
          <pc:docMk/>
          <pc:sldMk cId="1411513944" sldId="2687"/>
        </pc:sldMkLst>
      </pc:sldChg>
      <pc:sldChg chg="del">
        <pc:chgData name="Teik Toe Teoh" userId="f2f2b67b8c6b3629" providerId="LiveId" clId="{B840272B-CCED-487C-A846-FE85BB28EF5A}" dt="2025-07-11T12:17:04.376" v="41" actId="47"/>
        <pc:sldMkLst>
          <pc:docMk/>
          <pc:sldMk cId="2831083720" sldId="2688"/>
        </pc:sldMkLst>
      </pc:sldChg>
      <pc:sldChg chg="del">
        <pc:chgData name="Teik Toe Teoh" userId="f2f2b67b8c6b3629" providerId="LiveId" clId="{B840272B-CCED-487C-A846-FE85BB28EF5A}" dt="2025-07-06T10:27:34.561" v="21" actId="47"/>
        <pc:sldMkLst>
          <pc:docMk/>
          <pc:sldMk cId="1860853687" sldId="2689"/>
        </pc:sldMkLst>
      </pc:sldChg>
      <pc:sldChg chg="del">
        <pc:chgData name="Teik Toe Teoh" userId="f2f2b67b8c6b3629" providerId="LiveId" clId="{B840272B-CCED-487C-A846-FE85BB28EF5A}" dt="2025-07-06T10:27:41.472" v="22" actId="47"/>
        <pc:sldMkLst>
          <pc:docMk/>
          <pc:sldMk cId="3690203368" sldId="2690"/>
        </pc:sldMkLst>
      </pc:sldChg>
      <pc:sldChg chg="del">
        <pc:chgData name="Teik Toe Teoh" userId="f2f2b67b8c6b3629" providerId="LiveId" clId="{B840272B-CCED-487C-A846-FE85BB28EF5A}" dt="2025-07-11T12:17:07.776" v="43" actId="47"/>
        <pc:sldMkLst>
          <pc:docMk/>
          <pc:sldMk cId="2790040377" sldId="2691"/>
        </pc:sldMkLst>
      </pc:sldChg>
      <pc:sldChg chg="del">
        <pc:chgData name="Teik Toe Teoh" userId="f2f2b67b8c6b3629" providerId="LiveId" clId="{B840272B-CCED-487C-A846-FE85BB28EF5A}" dt="2025-07-11T12:17:09.407" v="44" actId="47"/>
        <pc:sldMkLst>
          <pc:docMk/>
          <pc:sldMk cId="2960036013" sldId="2692"/>
        </pc:sldMkLst>
      </pc:sldChg>
      <pc:sldChg chg="del">
        <pc:chgData name="Teik Toe Teoh" userId="f2f2b67b8c6b3629" providerId="LiveId" clId="{B840272B-CCED-487C-A846-FE85BB28EF5A}" dt="2025-07-11T12:17:28.469" v="46" actId="47"/>
        <pc:sldMkLst>
          <pc:docMk/>
          <pc:sldMk cId="1293193459" sldId="2707"/>
        </pc:sldMkLst>
      </pc:sldChg>
      <pc:sldChg chg="del">
        <pc:chgData name="Teik Toe Teoh" userId="f2f2b67b8c6b3629" providerId="LiveId" clId="{B840272B-CCED-487C-A846-FE85BB28EF5A}" dt="2025-07-11T12:17:38.471" v="47" actId="47"/>
        <pc:sldMkLst>
          <pc:docMk/>
          <pc:sldMk cId="1911431836" sldId="2710"/>
        </pc:sldMkLst>
      </pc:sldChg>
      <pc:sldChg chg="del">
        <pc:chgData name="Teik Toe Teoh" userId="f2f2b67b8c6b3629" providerId="LiveId" clId="{B840272B-CCED-487C-A846-FE85BB28EF5A}" dt="2025-07-11T12:17:27.695" v="45" actId="47"/>
        <pc:sldMkLst>
          <pc:docMk/>
          <pc:sldMk cId="915006336" sldId="2711"/>
        </pc:sldMkLst>
      </pc:sldChg>
      <pc:sldChg chg="del">
        <pc:chgData name="Teik Toe Teoh" userId="f2f2b67b8c6b3629" providerId="LiveId" clId="{B840272B-CCED-487C-A846-FE85BB28EF5A}" dt="2025-07-11T12:17:47.082" v="53" actId="47"/>
        <pc:sldMkLst>
          <pc:docMk/>
          <pc:sldMk cId="1288843978" sldId="2712"/>
        </pc:sldMkLst>
      </pc:sldChg>
      <pc:sldChg chg="del">
        <pc:chgData name="Teik Toe Teoh" userId="f2f2b67b8c6b3629" providerId="LiveId" clId="{B840272B-CCED-487C-A846-FE85BB28EF5A}" dt="2025-07-05T08:36:34.109" v="5" actId="47"/>
        <pc:sldMkLst>
          <pc:docMk/>
          <pc:sldMk cId="749593769" sldId="2713"/>
        </pc:sldMkLst>
      </pc:sldChg>
      <pc:sldChg chg="del">
        <pc:chgData name="Teik Toe Teoh" userId="f2f2b67b8c6b3629" providerId="LiveId" clId="{B840272B-CCED-487C-A846-FE85BB28EF5A}" dt="2025-07-11T12:17:50.314" v="54" actId="47"/>
        <pc:sldMkLst>
          <pc:docMk/>
          <pc:sldMk cId="1657833094" sldId="2715"/>
        </pc:sldMkLst>
      </pc:sldChg>
      <pc:sldChg chg="del">
        <pc:chgData name="Teik Toe Teoh" userId="f2f2b67b8c6b3629" providerId="LiveId" clId="{B840272B-CCED-487C-A846-FE85BB28EF5A}" dt="2025-07-11T12:17:51.137" v="55" actId="47"/>
        <pc:sldMkLst>
          <pc:docMk/>
          <pc:sldMk cId="1858502339" sldId="2716"/>
        </pc:sldMkLst>
      </pc:sldChg>
      <pc:sldMasterChg chg="delSldLayout">
        <pc:chgData name="Teik Toe Teoh" userId="f2f2b67b8c6b3629" providerId="LiveId" clId="{B840272B-CCED-487C-A846-FE85BB28EF5A}" dt="2025-07-11T12:17:45.633" v="52" actId="47"/>
        <pc:sldMasterMkLst>
          <pc:docMk/>
          <pc:sldMasterMk cId="671930949" sldId="2147483648"/>
        </pc:sldMasterMkLst>
        <pc:sldLayoutChg chg="del">
          <pc:chgData name="Teik Toe Teoh" userId="f2f2b67b8c6b3629" providerId="LiveId" clId="{B840272B-CCED-487C-A846-FE85BB28EF5A}" dt="2025-07-11T12:17:45.633" v="52" actId="47"/>
          <pc:sldLayoutMkLst>
            <pc:docMk/>
            <pc:sldMasterMk cId="671930949" sldId="2147483648"/>
            <pc:sldLayoutMk cId="1759080340" sldId="214748365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9A723F-8FD0-4F5D-A836-2A4C922D2BC6}" type="doc">
      <dgm:prSet loTypeId="urn:microsoft.com/office/officeart/2005/8/layout/hProcess9" loCatId="process" qsTypeId="urn:microsoft.com/office/officeart/2005/8/quickstyle/simple1" qsCatId="simple" csTypeId="urn:microsoft.com/office/officeart/2005/8/colors/accent1_2" csCatId="accent1" phldr="1"/>
      <dgm:spPr/>
    </dgm:pt>
    <dgm:pt modelId="{6671CA17-C479-4626-984E-68FA72BFBED1}">
      <dgm:prSet phldrT="[Text]" custT="1"/>
      <dgm:spPr/>
      <dgm:t>
        <a:bodyPr/>
        <a:lstStyle/>
        <a:p>
          <a:r>
            <a:rPr lang="en-SG" sz="1400" dirty="0"/>
            <a:t>Download data (DBS.csv)</a:t>
          </a:r>
        </a:p>
      </dgm:t>
    </dgm:pt>
    <dgm:pt modelId="{9B1ADE2C-1A51-45E9-B79E-D79C5238D991}" type="parTrans" cxnId="{5E6B38EC-6A06-4A00-9C46-DC8AEB2100B1}">
      <dgm:prSet/>
      <dgm:spPr/>
      <dgm:t>
        <a:bodyPr/>
        <a:lstStyle/>
        <a:p>
          <a:endParaRPr lang="en-SG"/>
        </a:p>
      </dgm:t>
    </dgm:pt>
    <dgm:pt modelId="{E942A76D-6C78-4826-9686-85D3496A0C39}" type="sibTrans" cxnId="{5E6B38EC-6A06-4A00-9C46-DC8AEB2100B1}">
      <dgm:prSet/>
      <dgm:spPr/>
      <dgm:t>
        <a:bodyPr/>
        <a:lstStyle/>
        <a:p>
          <a:endParaRPr lang="en-SG"/>
        </a:p>
      </dgm:t>
    </dgm:pt>
    <dgm:pt modelId="{BF0A33E8-7C89-42B2-B3A1-546DF8DC45B7}">
      <dgm:prSet phldrT="[Text]" custT="1"/>
      <dgm:spPr/>
      <dgm:t>
        <a:bodyPr/>
        <a:lstStyle/>
        <a:p>
          <a:r>
            <a:rPr lang="en-SG" sz="1400" dirty="0"/>
            <a:t>Upload to cloud #1 PythonAnywhere</a:t>
          </a:r>
        </a:p>
      </dgm:t>
    </dgm:pt>
    <dgm:pt modelId="{D503E325-DEC9-47A1-8BA1-1BBD45CAE67C}" type="parTrans" cxnId="{A6487A9C-CA32-4E52-BAC5-CDF7E5174F4B}">
      <dgm:prSet/>
      <dgm:spPr/>
      <dgm:t>
        <a:bodyPr/>
        <a:lstStyle/>
        <a:p>
          <a:endParaRPr lang="en-SG"/>
        </a:p>
      </dgm:t>
    </dgm:pt>
    <dgm:pt modelId="{9017213C-8740-4F90-A50F-D8C363A809A9}" type="sibTrans" cxnId="{A6487A9C-CA32-4E52-BAC5-CDF7E5174F4B}">
      <dgm:prSet/>
      <dgm:spPr/>
      <dgm:t>
        <a:bodyPr/>
        <a:lstStyle/>
        <a:p>
          <a:endParaRPr lang="en-SG"/>
        </a:p>
      </dgm:t>
    </dgm:pt>
    <dgm:pt modelId="{187307B2-CEFD-45B4-B61C-EF186A6805A8}">
      <dgm:prSet phldrT="[Text]" custT="1"/>
      <dgm:spPr/>
      <dgm:t>
        <a:bodyPr/>
        <a:lstStyle/>
        <a:p>
          <a:r>
            <a:rPr lang="en-SG" sz="1400" dirty="0"/>
            <a:t>Upload to cloud #2 render.com</a:t>
          </a:r>
        </a:p>
      </dgm:t>
    </dgm:pt>
    <dgm:pt modelId="{6272EC1D-14CD-48EC-9E4C-E0BE7EB28D24}" type="parTrans" cxnId="{E0772F9B-5C2E-4A05-9C0A-19211345D3DA}">
      <dgm:prSet/>
      <dgm:spPr/>
      <dgm:t>
        <a:bodyPr/>
        <a:lstStyle/>
        <a:p>
          <a:endParaRPr lang="en-SG"/>
        </a:p>
      </dgm:t>
    </dgm:pt>
    <dgm:pt modelId="{AB0BCB0F-64D2-4337-A536-437BCF526BF9}" type="sibTrans" cxnId="{E0772F9B-5C2E-4A05-9C0A-19211345D3DA}">
      <dgm:prSet/>
      <dgm:spPr/>
      <dgm:t>
        <a:bodyPr/>
        <a:lstStyle/>
        <a:p>
          <a:endParaRPr lang="en-SG"/>
        </a:p>
      </dgm:t>
    </dgm:pt>
    <dgm:pt modelId="{3569121B-B36B-42F8-9BC9-A77DC3A006CF}">
      <dgm:prSet phldrT="[Text]" custT="1"/>
      <dgm:spPr/>
      <dgm:t>
        <a:bodyPr/>
        <a:lstStyle/>
        <a:p>
          <a:r>
            <a:rPr lang="en-SG" sz="1400" dirty="0"/>
            <a:t>Create Machine Learning Model and Validation (using Python </a:t>
          </a:r>
          <a:r>
            <a:rPr lang="en-SG" sz="1400" dirty="0" err="1"/>
            <a:t>Colab</a:t>
          </a:r>
          <a:r>
            <a:rPr lang="en-SG" sz="1400" dirty="0"/>
            <a:t>)</a:t>
          </a:r>
        </a:p>
      </dgm:t>
    </dgm:pt>
    <dgm:pt modelId="{D6765822-F10B-47A4-B52B-1BCE40F4C561}" type="parTrans" cxnId="{44A65812-1063-4715-AE65-36B384CFD7A8}">
      <dgm:prSet/>
      <dgm:spPr/>
      <dgm:t>
        <a:bodyPr/>
        <a:lstStyle/>
        <a:p>
          <a:endParaRPr lang="en-SG"/>
        </a:p>
      </dgm:t>
    </dgm:pt>
    <dgm:pt modelId="{49BF3079-DC75-467A-BEB4-1B58B005A3F6}" type="sibTrans" cxnId="{44A65812-1063-4715-AE65-36B384CFD7A8}">
      <dgm:prSet/>
      <dgm:spPr/>
      <dgm:t>
        <a:bodyPr/>
        <a:lstStyle/>
        <a:p>
          <a:endParaRPr lang="en-SG"/>
        </a:p>
      </dgm:t>
    </dgm:pt>
    <dgm:pt modelId="{EF870A62-18F2-4FBD-9BB4-DC97B30F4147}">
      <dgm:prSet phldrT="[Text]" custT="1"/>
      <dgm:spPr/>
      <dgm:t>
        <a:bodyPr/>
        <a:lstStyle/>
        <a:p>
          <a:r>
            <a:rPr lang="en-SG" sz="1400" dirty="0"/>
            <a:t>Create front end using HTML (using VS Code)</a:t>
          </a:r>
        </a:p>
      </dgm:t>
    </dgm:pt>
    <dgm:pt modelId="{F8C87922-B77A-46BF-8ECB-90F797F67C0D}" type="parTrans" cxnId="{4737F39F-FD4C-4DAB-AB87-8FB5245284FD}">
      <dgm:prSet/>
      <dgm:spPr/>
      <dgm:t>
        <a:bodyPr/>
        <a:lstStyle/>
        <a:p>
          <a:endParaRPr lang="en-SG"/>
        </a:p>
      </dgm:t>
    </dgm:pt>
    <dgm:pt modelId="{744547AA-1BDE-48F3-AE80-8EC02560B965}" type="sibTrans" cxnId="{4737F39F-FD4C-4DAB-AB87-8FB5245284FD}">
      <dgm:prSet/>
      <dgm:spPr/>
      <dgm:t>
        <a:bodyPr/>
        <a:lstStyle/>
        <a:p>
          <a:endParaRPr lang="en-SG"/>
        </a:p>
      </dgm:t>
    </dgm:pt>
    <dgm:pt modelId="{D052E155-CC09-44F8-BFB9-485247191A16}">
      <dgm:prSet phldrT="[Text]" custT="1"/>
      <dgm:spPr/>
      <dgm:t>
        <a:bodyPr/>
        <a:lstStyle/>
        <a:p>
          <a:r>
            <a:rPr lang="en-SG" sz="1400" dirty="0"/>
            <a:t>Create backend using Python Flask Framework (using </a:t>
          </a:r>
          <a:r>
            <a:rPr lang="en-SG" sz="1400" dirty="0" err="1"/>
            <a:t>Conda</a:t>
          </a:r>
          <a:r>
            <a:rPr lang="en-SG" sz="1400" dirty="0"/>
            <a:t>)</a:t>
          </a:r>
        </a:p>
      </dgm:t>
    </dgm:pt>
    <dgm:pt modelId="{CF8182F5-1065-4D6E-A134-EE6D9C752C3E}" type="parTrans" cxnId="{2CC71575-D05B-40A9-8140-AA0342E3D36E}">
      <dgm:prSet/>
      <dgm:spPr/>
      <dgm:t>
        <a:bodyPr/>
        <a:lstStyle/>
        <a:p>
          <a:endParaRPr lang="en-SG"/>
        </a:p>
      </dgm:t>
    </dgm:pt>
    <dgm:pt modelId="{FAF689AF-4CA8-4E8B-9575-C03D15A7D65C}" type="sibTrans" cxnId="{2CC71575-D05B-40A9-8140-AA0342E3D36E}">
      <dgm:prSet/>
      <dgm:spPr/>
      <dgm:t>
        <a:bodyPr/>
        <a:lstStyle/>
        <a:p>
          <a:endParaRPr lang="en-SG"/>
        </a:p>
      </dgm:t>
    </dgm:pt>
    <dgm:pt modelId="{17E2C11D-CA11-4AF7-93BE-09D124A3213F}">
      <dgm:prSet phldrT="[Text]" custT="1"/>
      <dgm:spPr/>
      <dgm:t>
        <a:bodyPr/>
        <a:lstStyle/>
        <a:p>
          <a:r>
            <a:rPr lang="en-SG" sz="1400" dirty="0"/>
            <a:t>Upload data to </a:t>
          </a:r>
          <a:r>
            <a:rPr lang="en-SG" sz="1400" dirty="0" err="1"/>
            <a:t>github</a:t>
          </a:r>
          <a:r>
            <a:rPr lang="en-SG" sz="1400" dirty="0"/>
            <a:t> for cloud 2 render.com</a:t>
          </a:r>
        </a:p>
      </dgm:t>
    </dgm:pt>
    <dgm:pt modelId="{D378D6DD-18A2-45E2-BDA7-49BA9C40AD48}" type="parTrans" cxnId="{0FDB65A2-EB2D-4C3B-855D-07DE37133B3A}">
      <dgm:prSet/>
      <dgm:spPr/>
      <dgm:t>
        <a:bodyPr/>
        <a:lstStyle/>
        <a:p>
          <a:endParaRPr lang="en-SG"/>
        </a:p>
      </dgm:t>
    </dgm:pt>
    <dgm:pt modelId="{88EE084A-20A7-4817-93DD-F656965B43CC}" type="sibTrans" cxnId="{0FDB65A2-EB2D-4C3B-855D-07DE37133B3A}">
      <dgm:prSet/>
      <dgm:spPr/>
      <dgm:t>
        <a:bodyPr/>
        <a:lstStyle/>
        <a:p>
          <a:endParaRPr lang="en-SG"/>
        </a:p>
      </dgm:t>
    </dgm:pt>
    <dgm:pt modelId="{C149C83F-5515-4C65-A082-BB03BA165EAC}" type="pres">
      <dgm:prSet presAssocID="{4A9A723F-8FD0-4F5D-A836-2A4C922D2BC6}" presName="CompostProcess" presStyleCnt="0">
        <dgm:presLayoutVars>
          <dgm:dir/>
          <dgm:resizeHandles val="exact"/>
        </dgm:presLayoutVars>
      </dgm:prSet>
      <dgm:spPr/>
    </dgm:pt>
    <dgm:pt modelId="{CF6A708D-0C9F-4121-88C1-71448845E500}" type="pres">
      <dgm:prSet presAssocID="{4A9A723F-8FD0-4F5D-A836-2A4C922D2BC6}" presName="arrow" presStyleLbl="bgShp" presStyleIdx="0" presStyleCnt="1"/>
      <dgm:spPr/>
    </dgm:pt>
    <dgm:pt modelId="{414E8F31-58F2-4592-986E-95FA0A73E9B3}" type="pres">
      <dgm:prSet presAssocID="{4A9A723F-8FD0-4F5D-A836-2A4C922D2BC6}" presName="linearProcess" presStyleCnt="0"/>
      <dgm:spPr/>
    </dgm:pt>
    <dgm:pt modelId="{A3B3E92F-11CA-49C7-A492-3420AA4FE6FD}" type="pres">
      <dgm:prSet presAssocID="{6671CA17-C479-4626-984E-68FA72BFBED1}" presName="textNode" presStyleLbl="node1" presStyleIdx="0" presStyleCnt="7">
        <dgm:presLayoutVars>
          <dgm:bulletEnabled val="1"/>
        </dgm:presLayoutVars>
      </dgm:prSet>
      <dgm:spPr/>
    </dgm:pt>
    <dgm:pt modelId="{A8EFE441-2455-444B-A106-CFB58135DED8}" type="pres">
      <dgm:prSet presAssocID="{E942A76D-6C78-4826-9686-85D3496A0C39}" presName="sibTrans" presStyleCnt="0"/>
      <dgm:spPr/>
    </dgm:pt>
    <dgm:pt modelId="{F9680C63-062B-4ED8-87FB-F3F08DC0E2C4}" type="pres">
      <dgm:prSet presAssocID="{3569121B-B36B-42F8-9BC9-A77DC3A006CF}" presName="textNode" presStyleLbl="node1" presStyleIdx="1" presStyleCnt="7">
        <dgm:presLayoutVars>
          <dgm:bulletEnabled val="1"/>
        </dgm:presLayoutVars>
      </dgm:prSet>
      <dgm:spPr/>
    </dgm:pt>
    <dgm:pt modelId="{09D46A46-4C79-4925-8833-DFC3B1A9C2D4}" type="pres">
      <dgm:prSet presAssocID="{49BF3079-DC75-467A-BEB4-1B58B005A3F6}" presName="sibTrans" presStyleCnt="0"/>
      <dgm:spPr/>
    </dgm:pt>
    <dgm:pt modelId="{17B4DBA4-91C8-4AAE-A289-986586F34D57}" type="pres">
      <dgm:prSet presAssocID="{EF870A62-18F2-4FBD-9BB4-DC97B30F4147}" presName="textNode" presStyleLbl="node1" presStyleIdx="2" presStyleCnt="7">
        <dgm:presLayoutVars>
          <dgm:bulletEnabled val="1"/>
        </dgm:presLayoutVars>
      </dgm:prSet>
      <dgm:spPr/>
    </dgm:pt>
    <dgm:pt modelId="{8E88D500-498A-4035-9E31-D180493AB81D}" type="pres">
      <dgm:prSet presAssocID="{744547AA-1BDE-48F3-AE80-8EC02560B965}" presName="sibTrans" presStyleCnt="0"/>
      <dgm:spPr/>
    </dgm:pt>
    <dgm:pt modelId="{888BE91D-7089-43E9-9E37-BEEBFC0230F7}" type="pres">
      <dgm:prSet presAssocID="{D052E155-CC09-44F8-BFB9-485247191A16}" presName="textNode" presStyleLbl="node1" presStyleIdx="3" presStyleCnt="7">
        <dgm:presLayoutVars>
          <dgm:bulletEnabled val="1"/>
        </dgm:presLayoutVars>
      </dgm:prSet>
      <dgm:spPr/>
    </dgm:pt>
    <dgm:pt modelId="{02308DEC-0309-460B-8A72-4CE83E8ACF85}" type="pres">
      <dgm:prSet presAssocID="{FAF689AF-4CA8-4E8B-9575-C03D15A7D65C}" presName="sibTrans" presStyleCnt="0"/>
      <dgm:spPr/>
    </dgm:pt>
    <dgm:pt modelId="{07777F5B-33DF-40C9-A47D-24DC7CA93A0E}" type="pres">
      <dgm:prSet presAssocID="{BF0A33E8-7C89-42B2-B3A1-546DF8DC45B7}" presName="textNode" presStyleLbl="node1" presStyleIdx="4" presStyleCnt="7">
        <dgm:presLayoutVars>
          <dgm:bulletEnabled val="1"/>
        </dgm:presLayoutVars>
      </dgm:prSet>
      <dgm:spPr/>
    </dgm:pt>
    <dgm:pt modelId="{2197E229-8321-4461-BB5D-DDE8A6304ECE}" type="pres">
      <dgm:prSet presAssocID="{9017213C-8740-4F90-A50F-D8C363A809A9}" presName="sibTrans" presStyleCnt="0"/>
      <dgm:spPr/>
    </dgm:pt>
    <dgm:pt modelId="{B25BCAE9-DC98-4F63-A42E-C01454D3D89D}" type="pres">
      <dgm:prSet presAssocID="{17E2C11D-CA11-4AF7-93BE-09D124A3213F}" presName="textNode" presStyleLbl="node1" presStyleIdx="5" presStyleCnt="7">
        <dgm:presLayoutVars>
          <dgm:bulletEnabled val="1"/>
        </dgm:presLayoutVars>
      </dgm:prSet>
      <dgm:spPr/>
    </dgm:pt>
    <dgm:pt modelId="{71897E0E-60AA-436F-B1F7-CF2A424BA7BB}" type="pres">
      <dgm:prSet presAssocID="{88EE084A-20A7-4817-93DD-F656965B43CC}" presName="sibTrans" presStyleCnt="0"/>
      <dgm:spPr/>
    </dgm:pt>
    <dgm:pt modelId="{22F39D87-5C99-4985-9434-E7CB9CD61D86}" type="pres">
      <dgm:prSet presAssocID="{187307B2-CEFD-45B4-B61C-EF186A6805A8}" presName="textNode" presStyleLbl="node1" presStyleIdx="6" presStyleCnt="7">
        <dgm:presLayoutVars>
          <dgm:bulletEnabled val="1"/>
        </dgm:presLayoutVars>
      </dgm:prSet>
      <dgm:spPr/>
    </dgm:pt>
  </dgm:ptLst>
  <dgm:cxnLst>
    <dgm:cxn modelId="{44A65812-1063-4715-AE65-36B384CFD7A8}" srcId="{4A9A723F-8FD0-4F5D-A836-2A4C922D2BC6}" destId="{3569121B-B36B-42F8-9BC9-A77DC3A006CF}" srcOrd="1" destOrd="0" parTransId="{D6765822-F10B-47A4-B52B-1BCE40F4C561}" sibTransId="{49BF3079-DC75-467A-BEB4-1B58B005A3F6}"/>
    <dgm:cxn modelId="{1752611C-E574-4EF2-A098-9EDD40689A65}" type="presOf" srcId="{3569121B-B36B-42F8-9BC9-A77DC3A006CF}" destId="{F9680C63-062B-4ED8-87FB-F3F08DC0E2C4}" srcOrd="0" destOrd="0" presId="urn:microsoft.com/office/officeart/2005/8/layout/hProcess9"/>
    <dgm:cxn modelId="{6962B723-8AFC-404E-A654-17C86EEF8176}" type="presOf" srcId="{6671CA17-C479-4626-984E-68FA72BFBED1}" destId="{A3B3E92F-11CA-49C7-A492-3420AA4FE6FD}" srcOrd="0" destOrd="0" presId="urn:microsoft.com/office/officeart/2005/8/layout/hProcess9"/>
    <dgm:cxn modelId="{8D40B65D-9B44-4FCE-A3B7-AF2B9B8AA8A1}" type="presOf" srcId="{17E2C11D-CA11-4AF7-93BE-09D124A3213F}" destId="{B25BCAE9-DC98-4F63-A42E-C01454D3D89D}" srcOrd="0" destOrd="0" presId="urn:microsoft.com/office/officeart/2005/8/layout/hProcess9"/>
    <dgm:cxn modelId="{C6CBB545-0D94-4BA6-998F-1CF392A0667B}" type="presOf" srcId="{EF870A62-18F2-4FBD-9BB4-DC97B30F4147}" destId="{17B4DBA4-91C8-4AAE-A289-986586F34D57}" srcOrd="0" destOrd="0" presId="urn:microsoft.com/office/officeart/2005/8/layout/hProcess9"/>
    <dgm:cxn modelId="{2CC71575-D05B-40A9-8140-AA0342E3D36E}" srcId="{4A9A723F-8FD0-4F5D-A836-2A4C922D2BC6}" destId="{D052E155-CC09-44F8-BFB9-485247191A16}" srcOrd="3" destOrd="0" parTransId="{CF8182F5-1065-4D6E-A134-EE6D9C752C3E}" sibTransId="{FAF689AF-4CA8-4E8B-9575-C03D15A7D65C}"/>
    <dgm:cxn modelId="{E0772F9B-5C2E-4A05-9C0A-19211345D3DA}" srcId="{4A9A723F-8FD0-4F5D-A836-2A4C922D2BC6}" destId="{187307B2-CEFD-45B4-B61C-EF186A6805A8}" srcOrd="6" destOrd="0" parTransId="{6272EC1D-14CD-48EC-9E4C-E0BE7EB28D24}" sibTransId="{AB0BCB0F-64D2-4337-A536-437BCF526BF9}"/>
    <dgm:cxn modelId="{A6487A9C-CA32-4E52-BAC5-CDF7E5174F4B}" srcId="{4A9A723F-8FD0-4F5D-A836-2A4C922D2BC6}" destId="{BF0A33E8-7C89-42B2-B3A1-546DF8DC45B7}" srcOrd="4" destOrd="0" parTransId="{D503E325-DEC9-47A1-8BA1-1BBD45CAE67C}" sibTransId="{9017213C-8740-4F90-A50F-D8C363A809A9}"/>
    <dgm:cxn modelId="{4737F39F-FD4C-4DAB-AB87-8FB5245284FD}" srcId="{4A9A723F-8FD0-4F5D-A836-2A4C922D2BC6}" destId="{EF870A62-18F2-4FBD-9BB4-DC97B30F4147}" srcOrd="2" destOrd="0" parTransId="{F8C87922-B77A-46BF-8ECB-90F797F67C0D}" sibTransId="{744547AA-1BDE-48F3-AE80-8EC02560B965}"/>
    <dgm:cxn modelId="{791461A0-8B12-4D3B-A54E-0047F28EEB15}" type="presOf" srcId="{187307B2-CEFD-45B4-B61C-EF186A6805A8}" destId="{22F39D87-5C99-4985-9434-E7CB9CD61D86}" srcOrd="0" destOrd="0" presId="urn:microsoft.com/office/officeart/2005/8/layout/hProcess9"/>
    <dgm:cxn modelId="{0FDB65A2-EB2D-4C3B-855D-07DE37133B3A}" srcId="{4A9A723F-8FD0-4F5D-A836-2A4C922D2BC6}" destId="{17E2C11D-CA11-4AF7-93BE-09D124A3213F}" srcOrd="5" destOrd="0" parTransId="{D378D6DD-18A2-45E2-BDA7-49BA9C40AD48}" sibTransId="{88EE084A-20A7-4817-93DD-F656965B43CC}"/>
    <dgm:cxn modelId="{B20187A8-3686-4284-9E6A-601DF517A2CE}" type="presOf" srcId="{4A9A723F-8FD0-4F5D-A836-2A4C922D2BC6}" destId="{C149C83F-5515-4C65-A082-BB03BA165EAC}" srcOrd="0" destOrd="0" presId="urn:microsoft.com/office/officeart/2005/8/layout/hProcess9"/>
    <dgm:cxn modelId="{30037ECE-B38D-4A70-B928-4902BE808438}" type="presOf" srcId="{BF0A33E8-7C89-42B2-B3A1-546DF8DC45B7}" destId="{07777F5B-33DF-40C9-A47D-24DC7CA93A0E}" srcOrd="0" destOrd="0" presId="urn:microsoft.com/office/officeart/2005/8/layout/hProcess9"/>
    <dgm:cxn modelId="{5E6B38EC-6A06-4A00-9C46-DC8AEB2100B1}" srcId="{4A9A723F-8FD0-4F5D-A836-2A4C922D2BC6}" destId="{6671CA17-C479-4626-984E-68FA72BFBED1}" srcOrd="0" destOrd="0" parTransId="{9B1ADE2C-1A51-45E9-B79E-D79C5238D991}" sibTransId="{E942A76D-6C78-4826-9686-85D3496A0C39}"/>
    <dgm:cxn modelId="{CDB7C0F8-705D-4C0B-A960-C6B4FEE53809}" type="presOf" srcId="{D052E155-CC09-44F8-BFB9-485247191A16}" destId="{888BE91D-7089-43E9-9E37-BEEBFC0230F7}" srcOrd="0" destOrd="0" presId="urn:microsoft.com/office/officeart/2005/8/layout/hProcess9"/>
    <dgm:cxn modelId="{9E62ED8B-9AB9-4CE7-A3FD-E325028D2D32}" type="presParOf" srcId="{C149C83F-5515-4C65-A082-BB03BA165EAC}" destId="{CF6A708D-0C9F-4121-88C1-71448845E500}" srcOrd="0" destOrd="0" presId="urn:microsoft.com/office/officeart/2005/8/layout/hProcess9"/>
    <dgm:cxn modelId="{D6A10BD5-EA3B-4947-B5DF-D8D43CB7AFC6}" type="presParOf" srcId="{C149C83F-5515-4C65-A082-BB03BA165EAC}" destId="{414E8F31-58F2-4592-986E-95FA0A73E9B3}" srcOrd="1" destOrd="0" presId="urn:microsoft.com/office/officeart/2005/8/layout/hProcess9"/>
    <dgm:cxn modelId="{4032C5F3-1C0C-4C2B-8E40-D8BE8DD00707}" type="presParOf" srcId="{414E8F31-58F2-4592-986E-95FA0A73E9B3}" destId="{A3B3E92F-11CA-49C7-A492-3420AA4FE6FD}" srcOrd="0" destOrd="0" presId="urn:microsoft.com/office/officeart/2005/8/layout/hProcess9"/>
    <dgm:cxn modelId="{15997544-37B0-498E-842A-B1DEE31373DB}" type="presParOf" srcId="{414E8F31-58F2-4592-986E-95FA0A73E9B3}" destId="{A8EFE441-2455-444B-A106-CFB58135DED8}" srcOrd="1" destOrd="0" presId="urn:microsoft.com/office/officeart/2005/8/layout/hProcess9"/>
    <dgm:cxn modelId="{A1B8BB00-3813-45F4-8C3A-AB00452063DB}" type="presParOf" srcId="{414E8F31-58F2-4592-986E-95FA0A73E9B3}" destId="{F9680C63-062B-4ED8-87FB-F3F08DC0E2C4}" srcOrd="2" destOrd="0" presId="urn:microsoft.com/office/officeart/2005/8/layout/hProcess9"/>
    <dgm:cxn modelId="{0E2966A1-18D2-466E-8E47-2EF1035297DF}" type="presParOf" srcId="{414E8F31-58F2-4592-986E-95FA0A73E9B3}" destId="{09D46A46-4C79-4925-8833-DFC3B1A9C2D4}" srcOrd="3" destOrd="0" presId="urn:microsoft.com/office/officeart/2005/8/layout/hProcess9"/>
    <dgm:cxn modelId="{E75ABAC3-6F48-4EAF-997B-822230CE174C}" type="presParOf" srcId="{414E8F31-58F2-4592-986E-95FA0A73E9B3}" destId="{17B4DBA4-91C8-4AAE-A289-986586F34D57}" srcOrd="4" destOrd="0" presId="urn:microsoft.com/office/officeart/2005/8/layout/hProcess9"/>
    <dgm:cxn modelId="{5427E4EE-EC04-4BBC-82E3-1F70BD9E665B}" type="presParOf" srcId="{414E8F31-58F2-4592-986E-95FA0A73E9B3}" destId="{8E88D500-498A-4035-9E31-D180493AB81D}" srcOrd="5" destOrd="0" presId="urn:microsoft.com/office/officeart/2005/8/layout/hProcess9"/>
    <dgm:cxn modelId="{096D6D7F-B3DF-4991-B97E-B4723856DE68}" type="presParOf" srcId="{414E8F31-58F2-4592-986E-95FA0A73E9B3}" destId="{888BE91D-7089-43E9-9E37-BEEBFC0230F7}" srcOrd="6" destOrd="0" presId="urn:microsoft.com/office/officeart/2005/8/layout/hProcess9"/>
    <dgm:cxn modelId="{ED41F481-65F9-4F27-BC63-D87F0882B0CB}" type="presParOf" srcId="{414E8F31-58F2-4592-986E-95FA0A73E9B3}" destId="{02308DEC-0309-460B-8A72-4CE83E8ACF85}" srcOrd="7" destOrd="0" presId="urn:microsoft.com/office/officeart/2005/8/layout/hProcess9"/>
    <dgm:cxn modelId="{D352B392-787B-4AA6-A58F-F8CC91624678}" type="presParOf" srcId="{414E8F31-58F2-4592-986E-95FA0A73E9B3}" destId="{07777F5B-33DF-40C9-A47D-24DC7CA93A0E}" srcOrd="8" destOrd="0" presId="urn:microsoft.com/office/officeart/2005/8/layout/hProcess9"/>
    <dgm:cxn modelId="{8F9393AC-1625-4181-8C3F-5A8BA79B8F33}" type="presParOf" srcId="{414E8F31-58F2-4592-986E-95FA0A73E9B3}" destId="{2197E229-8321-4461-BB5D-DDE8A6304ECE}" srcOrd="9" destOrd="0" presId="urn:microsoft.com/office/officeart/2005/8/layout/hProcess9"/>
    <dgm:cxn modelId="{119C46E1-3E4C-4CF9-9F8A-8793977B03A7}" type="presParOf" srcId="{414E8F31-58F2-4592-986E-95FA0A73E9B3}" destId="{B25BCAE9-DC98-4F63-A42E-C01454D3D89D}" srcOrd="10" destOrd="0" presId="urn:microsoft.com/office/officeart/2005/8/layout/hProcess9"/>
    <dgm:cxn modelId="{57ED631A-B9E3-4DA8-A971-85F59494CBA3}" type="presParOf" srcId="{414E8F31-58F2-4592-986E-95FA0A73E9B3}" destId="{71897E0E-60AA-436F-B1F7-CF2A424BA7BB}" srcOrd="11" destOrd="0" presId="urn:microsoft.com/office/officeart/2005/8/layout/hProcess9"/>
    <dgm:cxn modelId="{29B69890-FF67-42F4-9494-0CB0A3B3A726}" type="presParOf" srcId="{414E8F31-58F2-4592-986E-95FA0A73E9B3}" destId="{22F39D87-5C99-4985-9434-E7CB9CD61D86}"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A708D-0C9F-4121-88C1-71448845E500}">
      <dsp:nvSpPr>
        <dsp:cNvPr id="0" name=""/>
        <dsp:cNvSpPr/>
      </dsp:nvSpPr>
      <dsp:spPr>
        <a:xfrm>
          <a:off x="669422" y="0"/>
          <a:ext cx="7586790" cy="509743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3E92F-11CA-49C7-A492-3420AA4FE6FD}">
      <dsp:nvSpPr>
        <dsp:cNvPr id="0" name=""/>
        <dsp:cNvSpPr/>
      </dsp:nvSpPr>
      <dsp:spPr>
        <a:xfrm>
          <a:off x="1743"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Download data (DBS.csv)</a:t>
          </a:r>
        </a:p>
      </dsp:txBody>
      <dsp:txXfrm>
        <a:off x="56186" y="1583674"/>
        <a:ext cx="1006382" cy="1930089"/>
      </dsp:txXfrm>
    </dsp:sp>
    <dsp:sp modelId="{F9680C63-062B-4ED8-87FB-F3F08DC0E2C4}">
      <dsp:nvSpPr>
        <dsp:cNvPr id="0" name=""/>
        <dsp:cNvSpPr/>
      </dsp:nvSpPr>
      <dsp:spPr>
        <a:xfrm>
          <a:off x="1302890"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Create Machine Learning Model and Validation (using Python </a:t>
          </a:r>
          <a:r>
            <a:rPr lang="en-SG" sz="1400" kern="1200" dirty="0" err="1"/>
            <a:t>Colab</a:t>
          </a:r>
          <a:r>
            <a:rPr lang="en-SG" sz="1400" kern="1200" dirty="0"/>
            <a:t>)</a:t>
          </a:r>
        </a:p>
      </dsp:txBody>
      <dsp:txXfrm>
        <a:off x="1357333" y="1583674"/>
        <a:ext cx="1006382" cy="1930089"/>
      </dsp:txXfrm>
    </dsp:sp>
    <dsp:sp modelId="{17B4DBA4-91C8-4AAE-A289-986586F34D57}">
      <dsp:nvSpPr>
        <dsp:cNvPr id="0" name=""/>
        <dsp:cNvSpPr/>
      </dsp:nvSpPr>
      <dsp:spPr>
        <a:xfrm>
          <a:off x="2604036"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Create front end using HTML (using VS Code)</a:t>
          </a:r>
        </a:p>
      </dsp:txBody>
      <dsp:txXfrm>
        <a:off x="2658479" y="1583674"/>
        <a:ext cx="1006382" cy="1930089"/>
      </dsp:txXfrm>
    </dsp:sp>
    <dsp:sp modelId="{888BE91D-7089-43E9-9E37-BEEBFC0230F7}">
      <dsp:nvSpPr>
        <dsp:cNvPr id="0" name=""/>
        <dsp:cNvSpPr/>
      </dsp:nvSpPr>
      <dsp:spPr>
        <a:xfrm>
          <a:off x="3905183"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Create backend using Python Flask Framework (using </a:t>
          </a:r>
          <a:r>
            <a:rPr lang="en-SG" sz="1400" kern="1200" dirty="0" err="1"/>
            <a:t>Conda</a:t>
          </a:r>
          <a:r>
            <a:rPr lang="en-SG" sz="1400" kern="1200" dirty="0"/>
            <a:t>)</a:t>
          </a:r>
        </a:p>
      </dsp:txBody>
      <dsp:txXfrm>
        <a:off x="3959626" y="1583674"/>
        <a:ext cx="1006382" cy="1930089"/>
      </dsp:txXfrm>
    </dsp:sp>
    <dsp:sp modelId="{07777F5B-33DF-40C9-A47D-24DC7CA93A0E}">
      <dsp:nvSpPr>
        <dsp:cNvPr id="0" name=""/>
        <dsp:cNvSpPr/>
      </dsp:nvSpPr>
      <dsp:spPr>
        <a:xfrm>
          <a:off x="5206330"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Upload to cloud #1 PythonAnywhere</a:t>
          </a:r>
        </a:p>
      </dsp:txBody>
      <dsp:txXfrm>
        <a:off x="5260773" y="1583674"/>
        <a:ext cx="1006382" cy="1930089"/>
      </dsp:txXfrm>
    </dsp:sp>
    <dsp:sp modelId="{B25BCAE9-DC98-4F63-A42E-C01454D3D89D}">
      <dsp:nvSpPr>
        <dsp:cNvPr id="0" name=""/>
        <dsp:cNvSpPr/>
      </dsp:nvSpPr>
      <dsp:spPr>
        <a:xfrm>
          <a:off x="6507477"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Upload data to </a:t>
          </a:r>
          <a:r>
            <a:rPr lang="en-SG" sz="1400" kern="1200" dirty="0" err="1"/>
            <a:t>github</a:t>
          </a:r>
          <a:r>
            <a:rPr lang="en-SG" sz="1400" kern="1200" dirty="0"/>
            <a:t> for cloud 2 render.com</a:t>
          </a:r>
        </a:p>
      </dsp:txBody>
      <dsp:txXfrm>
        <a:off x="6561920" y="1583674"/>
        <a:ext cx="1006382" cy="1930089"/>
      </dsp:txXfrm>
    </dsp:sp>
    <dsp:sp modelId="{22F39D87-5C99-4985-9434-E7CB9CD61D86}">
      <dsp:nvSpPr>
        <dsp:cNvPr id="0" name=""/>
        <dsp:cNvSpPr/>
      </dsp:nvSpPr>
      <dsp:spPr>
        <a:xfrm>
          <a:off x="7808624" y="1529231"/>
          <a:ext cx="1115268" cy="203897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SG" sz="1400" kern="1200" dirty="0"/>
            <a:t>Upload to cloud #2 render.com</a:t>
          </a:r>
        </a:p>
      </dsp:txBody>
      <dsp:txXfrm>
        <a:off x="7863067" y="1583674"/>
        <a:ext cx="1006382" cy="19300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7/11/2025</a:t>
            </a:fld>
            <a:endParaRPr lang="en-US">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A36F0-6936-4FC0-97A3-A708269A923B}" type="datetimeFigureOut">
              <a:rPr lang="en-SG" smtClean="0"/>
              <a:t>11/7/2025</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0A2B-4052-4FBD-8A9E-819616F498F6}" type="slidenum">
              <a:rPr lang="en-SG" smtClean="0"/>
              <a:t>‹#›</a:t>
            </a:fld>
            <a:endParaRPr lang="en-SG"/>
          </a:p>
        </p:txBody>
      </p:sp>
    </p:spTree>
    <p:extLst>
      <p:ext uri="{BB962C8B-B14F-4D97-AF65-F5344CB8AC3E}">
        <p14:creationId xmlns:p14="http://schemas.microsoft.com/office/powerpoint/2010/main" val="277495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7/11/2025</a:t>
            </a:fld>
            <a:endParaRPr lang="en-US"/>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a:p>
        </p:txBody>
      </p:sp>
      <p:pic>
        <p:nvPicPr>
          <p:cNvPr id="7" name="Picture 6" descr="NTU_PP_slide_Footer_size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1drv.ms/u/s" TargetMode="External"/><Relationship Id="rId2" Type="http://schemas.openxmlformats.org/officeDocument/2006/relationships/hyperlink" Target="https://1drv.ms/v/s!Aik2a4x7tvLyi_A_o8htYjf03yP_pQ?e=cQRP2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1drv.ms/v/s!Aik2a4x7tvLynJwTPY24OxQn9YX5Dw?e=bgUlMs"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1drv.ms/v/s!Aik2a4x7tvLynJ1PQVmmqbhlun3DMQ?e=EW6qcV" TargetMode="External"/><Relationship Id="rId4" Type="http://schemas.openxmlformats.org/officeDocument/2006/relationships/hyperlink" Target="https://1drv.ms/v/s!Aik2a4x7tvLynJ1Ju1yZuRjLJpWQUg?e=48qSej"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986" y="2603322"/>
            <a:ext cx="2015285" cy="1651356"/>
          </a:xfrm>
        </p:spPr>
        <p:txBody>
          <a:bodyPr>
            <a:normAutofit/>
          </a:bodyPr>
          <a:lstStyle/>
          <a:p>
            <a:r>
              <a:rPr lang="en-US" sz="2250" b="1" dirty="0">
                <a:solidFill>
                  <a:schemeClr val="bg1"/>
                </a:solidFill>
                <a:cs typeface="Arial"/>
              </a:rPr>
              <a:t>AI Deployment</a:t>
            </a:r>
          </a:p>
        </p:txBody>
      </p:sp>
      <p:sp>
        <p:nvSpPr>
          <p:cNvPr id="3" name="Subtitle 2"/>
          <p:cNvSpPr>
            <a:spLocks noGrp="1"/>
          </p:cNvSpPr>
          <p:nvPr>
            <p:ph type="subTitle" idx="1"/>
          </p:nvPr>
        </p:nvSpPr>
        <p:spPr>
          <a:xfrm>
            <a:off x="805709" y="4977700"/>
            <a:ext cx="3756540" cy="1265293"/>
          </a:xfrm>
        </p:spPr>
        <p:txBody>
          <a:bodyPr>
            <a:normAutofit/>
          </a:bodyPr>
          <a:lstStyle/>
          <a:p>
            <a:pPr algn="l"/>
            <a:r>
              <a:rPr lang="en-US" sz="1125">
                <a:solidFill>
                  <a:srgbClr val="FFFFFF"/>
                </a:solidFill>
                <a:cs typeface="Arial"/>
              </a:rPr>
              <a:t>Teoh Teik Toe</a:t>
            </a:r>
          </a:p>
          <a:p>
            <a:pPr algn="l"/>
            <a:r>
              <a:rPr lang="en-US" sz="1125">
                <a:solidFill>
                  <a:srgbClr val="FFFFFF"/>
                </a:solidFill>
                <a:cs typeface="Arial"/>
              </a:rPr>
              <a:t>ITOM/NBS</a:t>
            </a:r>
          </a:p>
          <a:p>
            <a:pPr algn="l"/>
            <a:r>
              <a:rPr lang="en-US" sz="1125" i="1">
                <a:solidFill>
                  <a:srgbClr val="FFFFFF"/>
                </a:solidFill>
                <a:cs typeface="Arial"/>
              </a:rPr>
              <a:t>ttteoh@ntu.edu.sg</a:t>
            </a:r>
          </a:p>
          <a:p>
            <a:pPr algn="l"/>
            <a:r>
              <a:rPr lang="en-US" sz="1125" i="1">
                <a:solidFill>
                  <a:srgbClr val="FFFFFF"/>
                </a:solidFill>
                <a:cs typeface="Arial"/>
              </a:rPr>
              <a:t>97905202</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 Excel&#10;&#10;Description automatically generated">
            <a:extLst>
              <a:ext uri="{FF2B5EF4-FFF2-40B4-BE49-F238E27FC236}">
                <a16:creationId xmlns:a16="http://schemas.microsoft.com/office/drawing/2014/main" id="{7312B016-E35C-44FD-BAE1-152F34DD3A4D}"/>
              </a:ext>
            </a:extLst>
          </p:cNvPr>
          <p:cNvPicPr>
            <a:picLocks noChangeAspect="1"/>
          </p:cNvPicPr>
          <p:nvPr/>
        </p:nvPicPr>
        <p:blipFill>
          <a:blip r:embed="rId2"/>
          <a:stretch>
            <a:fillRect/>
          </a:stretch>
        </p:blipFill>
        <p:spPr>
          <a:xfrm>
            <a:off x="435769" y="367063"/>
            <a:ext cx="6747291" cy="3525861"/>
          </a:xfrm>
          <a:prstGeom prst="rect">
            <a:avLst/>
          </a:prstGeom>
        </p:spPr>
      </p:pic>
      <p:pic>
        <p:nvPicPr>
          <p:cNvPr id="4" name="Picture 3">
            <a:extLst>
              <a:ext uri="{FF2B5EF4-FFF2-40B4-BE49-F238E27FC236}">
                <a16:creationId xmlns:a16="http://schemas.microsoft.com/office/drawing/2014/main" id="{2BBD20AD-7623-1C5E-6BC5-6363EE4EF978}"/>
              </a:ext>
            </a:extLst>
          </p:cNvPr>
          <p:cNvPicPr>
            <a:picLocks noChangeAspect="1"/>
          </p:cNvPicPr>
          <p:nvPr/>
        </p:nvPicPr>
        <p:blipFill>
          <a:blip r:embed="rId3"/>
          <a:stretch>
            <a:fillRect/>
          </a:stretch>
        </p:blipFill>
        <p:spPr>
          <a:xfrm>
            <a:off x="5052668" y="3892924"/>
            <a:ext cx="3416737" cy="2716306"/>
          </a:xfrm>
          <a:prstGeom prst="rect">
            <a:avLst/>
          </a:prstGeom>
        </p:spPr>
      </p:pic>
      <p:sp>
        <p:nvSpPr>
          <p:cNvPr id="6" name="TextBox 5">
            <a:extLst>
              <a:ext uri="{FF2B5EF4-FFF2-40B4-BE49-F238E27FC236}">
                <a16:creationId xmlns:a16="http://schemas.microsoft.com/office/drawing/2014/main" id="{4B570D08-4E9A-5506-4D9A-1B291D3D4247}"/>
              </a:ext>
            </a:extLst>
          </p:cNvPr>
          <p:cNvSpPr txBox="1"/>
          <p:nvPr/>
        </p:nvSpPr>
        <p:spPr>
          <a:xfrm>
            <a:off x="201705" y="4498041"/>
            <a:ext cx="3174267" cy="646331"/>
          </a:xfrm>
          <a:prstGeom prst="rect">
            <a:avLst/>
          </a:prstGeom>
          <a:noFill/>
        </p:spPr>
        <p:txBody>
          <a:bodyPr wrap="none" rtlCol="0">
            <a:spAutoFit/>
          </a:bodyPr>
          <a:lstStyle/>
          <a:p>
            <a:r>
              <a:rPr lang="en-SG" dirty="0"/>
              <a:t>Select the range </a:t>
            </a:r>
          </a:p>
          <a:p>
            <a:r>
              <a:rPr lang="en-SG" dirty="0"/>
              <a:t>Result will appear on new sheet</a:t>
            </a:r>
          </a:p>
        </p:txBody>
      </p:sp>
      <p:cxnSp>
        <p:nvCxnSpPr>
          <p:cNvPr id="8" name="Straight Arrow Connector 7">
            <a:extLst>
              <a:ext uri="{FF2B5EF4-FFF2-40B4-BE49-F238E27FC236}">
                <a16:creationId xmlns:a16="http://schemas.microsoft.com/office/drawing/2014/main" id="{C9A57923-F994-5857-B6C0-8FA75C82266E}"/>
              </a:ext>
            </a:extLst>
          </p:cNvPr>
          <p:cNvCxnSpPr/>
          <p:nvPr/>
        </p:nvCxnSpPr>
        <p:spPr>
          <a:xfrm flipV="1">
            <a:off x="3718112" y="4578724"/>
            <a:ext cx="2904564" cy="2353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011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7912AF-F443-1B05-B6C7-4A41DEC263BB}"/>
              </a:ext>
            </a:extLst>
          </p:cNvPr>
          <p:cNvPicPr>
            <a:picLocks noChangeAspect="1"/>
          </p:cNvPicPr>
          <p:nvPr/>
        </p:nvPicPr>
        <p:blipFill>
          <a:blip r:embed="rId2"/>
          <a:stretch>
            <a:fillRect/>
          </a:stretch>
        </p:blipFill>
        <p:spPr>
          <a:xfrm>
            <a:off x="242047" y="605119"/>
            <a:ext cx="7402606" cy="2238152"/>
          </a:xfrm>
          <a:prstGeom prst="rect">
            <a:avLst/>
          </a:prstGeom>
        </p:spPr>
      </p:pic>
      <p:pic>
        <p:nvPicPr>
          <p:cNvPr id="7" name="Picture 6">
            <a:extLst>
              <a:ext uri="{FF2B5EF4-FFF2-40B4-BE49-F238E27FC236}">
                <a16:creationId xmlns:a16="http://schemas.microsoft.com/office/drawing/2014/main" id="{C4F1DD7E-9007-D84A-27D2-B2AC48CBD865}"/>
              </a:ext>
            </a:extLst>
          </p:cNvPr>
          <p:cNvPicPr>
            <a:picLocks noChangeAspect="1"/>
          </p:cNvPicPr>
          <p:nvPr/>
        </p:nvPicPr>
        <p:blipFill>
          <a:blip r:embed="rId3"/>
          <a:stretch>
            <a:fillRect/>
          </a:stretch>
        </p:blipFill>
        <p:spPr>
          <a:xfrm>
            <a:off x="322729" y="3429000"/>
            <a:ext cx="7785847" cy="1937777"/>
          </a:xfrm>
          <a:prstGeom prst="rect">
            <a:avLst/>
          </a:prstGeom>
        </p:spPr>
      </p:pic>
    </p:spTree>
    <p:extLst>
      <p:ext uri="{BB962C8B-B14F-4D97-AF65-F5344CB8AC3E}">
        <p14:creationId xmlns:p14="http://schemas.microsoft.com/office/powerpoint/2010/main" val="2122327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9D0E-0A41-9B6B-6D66-1BBF3FC91E4B}"/>
              </a:ext>
            </a:extLst>
          </p:cNvPr>
          <p:cNvSpPr>
            <a:spLocks noGrp="1"/>
          </p:cNvSpPr>
          <p:nvPr>
            <p:ph type="title"/>
          </p:nvPr>
        </p:nvSpPr>
        <p:spPr/>
        <p:txBody>
          <a:bodyPr/>
          <a:lstStyle/>
          <a:p>
            <a:r>
              <a:rPr lang="en-SG" dirty="0"/>
              <a:t>Orange</a:t>
            </a:r>
          </a:p>
        </p:txBody>
      </p:sp>
      <p:pic>
        <p:nvPicPr>
          <p:cNvPr id="5" name="Picture 4">
            <a:extLst>
              <a:ext uri="{FF2B5EF4-FFF2-40B4-BE49-F238E27FC236}">
                <a16:creationId xmlns:a16="http://schemas.microsoft.com/office/drawing/2014/main" id="{2FA1BAAC-40D8-70C1-33BF-18C0987A9CA6}"/>
              </a:ext>
            </a:extLst>
          </p:cNvPr>
          <p:cNvPicPr>
            <a:picLocks noChangeAspect="1"/>
          </p:cNvPicPr>
          <p:nvPr/>
        </p:nvPicPr>
        <p:blipFill>
          <a:blip r:embed="rId2"/>
          <a:stretch>
            <a:fillRect/>
          </a:stretch>
        </p:blipFill>
        <p:spPr>
          <a:xfrm>
            <a:off x="1776645" y="1636958"/>
            <a:ext cx="4723791" cy="4363571"/>
          </a:xfrm>
          <a:prstGeom prst="rect">
            <a:avLst/>
          </a:prstGeom>
        </p:spPr>
      </p:pic>
    </p:spTree>
    <p:extLst>
      <p:ext uri="{BB962C8B-B14F-4D97-AF65-F5344CB8AC3E}">
        <p14:creationId xmlns:p14="http://schemas.microsoft.com/office/powerpoint/2010/main" val="393948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746205-FB8D-472E-8A77-7FCC99321B85}"/>
              </a:ext>
            </a:extLst>
          </p:cNvPr>
          <p:cNvSpPr txBox="1"/>
          <p:nvPr/>
        </p:nvSpPr>
        <p:spPr>
          <a:xfrm>
            <a:off x="279115" y="2716631"/>
            <a:ext cx="6260815" cy="2793072"/>
          </a:xfrm>
          <a:prstGeom prst="rect">
            <a:avLst/>
          </a:prstGeom>
          <a:noFill/>
        </p:spPr>
        <p:txBody>
          <a:bodyPr wrap="square">
            <a:spAutoFit/>
          </a:bodyPr>
          <a:lstStyle/>
          <a:p>
            <a:r>
              <a:rPr lang="en-SG" sz="1350" dirty="0"/>
              <a:t>X = </a:t>
            </a:r>
            <a:r>
              <a:rPr lang="en-SG" sz="1350" dirty="0" err="1"/>
              <a:t>df.loc</a:t>
            </a:r>
            <a:r>
              <a:rPr lang="en-SG" sz="1350" dirty="0"/>
              <a:t>[:,["SGD"]]</a:t>
            </a:r>
          </a:p>
          <a:p>
            <a:r>
              <a:rPr lang="en-SG" sz="1350" dirty="0"/>
              <a:t>Y = </a:t>
            </a:r>
            <a:r>
              <a:rPr lang="en-SG" sz="1350" dirty="0" err="1"/>
              <a:t>df.loc</a:t>
            </a:r>
            <a:r>
              <a:rPr lang="en-SG" sz="1350" dirty="0"/>
              <a:t>[:,['DBS']]</a:t>
            </a:r>
          </a:p>
          <a:p>
            <a:r>
              <a:rPr lang="en-SG" sz="1350" dirty="0"/>
              <a:t>print(X)</a:t>
            </a:r>
          </a:p>
          <a:p>
            <a:endParaRPr lang="en-SG" sz="1350" dirty="0"/>
          </a:p>
          <a:p>
            <a:r>
              <a:rPr lang="en-SG" sz="1350" dirty="0"/>
              <a:t>from </a:t>
            </a:r>
            <a:r>
              <a:rPr lang="en-SG" sz="1350" dirty="0" err="1"/>
              <a:t>sklearn</a:t>
            </a:r>
            <a:r>
              <a:rPr lang="en-SG" sz="1350" dirty="0"/>
              <a:t> import </a:t>
            </a:r>
            <a:r>
              <a:rPr lang="en-SG" sz="1350" dirty="0" err="1"/>
              <a:t>linear_model</a:t>
            </a:r>
            <a:endParaRPr lang="en-SG" sz="1350" dirty="0"/>
          </a:p>
          <a:p>
            <a:r>
              <a:rPr lang="en-SG" sz="1350" dirty="0"/>
              <a:t>model = </a:t>
            </a:r>
            <a:r>
              <a:rPr lang="en-SG" sz="1350" dirty="0" err="1"/>
              <a:t>linear_model.LinearRegression</a:t>
            </a:r>
            <a:r>
              <a:rPr lang="en-SG" sz="1350" dirty="0"/>
              <a:t>()</a:t>
            </a:r>
          </a:p>
          <a:p>
            <a:r>
              <a:rPr lang="en-SG" sz="1350" dirty="0" err="1"/>
              <a:t>model.fit</a:t>
            </a:r>
            <a:r>
              <a:rPr lang="en-SG" sz="1350" dirty="0"/>
              <a:t>(X,Y)</a:t>
            </a:r>
          </a:p>
          <a:p>
            <a:r>
              <a:rPr lang="en-SG" sz="1350" dirty="0"/>
              <a:t>pred = </a:t>
            </a:r>
            <a:r>
              <a:rPr lang="en-SG" sz="1350" dirty="0" err="1"/>
              <a:t>model.predict</a:t>
            </a:r>
            <a:r>
              <a:rPr lang="en-SG" sz="1350" dirty="0"/>
              <a:t>(X)</a:t>
            </a:r>
          </a:p>
          <a:p>
            <a:endParaRPr lang="en-SG" sz="1350" dirty="0"/>
          </a:p>
          <a:p>
            <a:r>
              <a:rPr lang="en-SG" sz="1350" dirty="0"/>
              <a:t>from </a:t>
            </a:r>
            <a:r>
              <a:rPr lang="en-SG" sz="1350" dirty="0" err="1"/>
              <a:t>sklearn.metrics</a:t>
            </a:r>
            <a:r>
              <a:rPr lang="en-SG" sz="1350" dirty="0"/>
              <a:t> import </a:t>
            </a:r>
            <a:r>
              <a:rPr lang="en-SG" sz="1350" dirty="0" err="1"/>
              <a:t>mean_squared_error</a:t>
            </a:r>
            <a:endParaRPr lang="en-SG" sz="1350" dirty="0"/>
          </a:p>
          <a:p>
            <a:r>
              <a:rPr lang="en-SG" sz="1350" dirty="0" err="1"/>
              <a:t>rmse</a:t>
            </a:r>
            <a:r>
              <a:rPr lang="en-SG" sz="1350" dirty="0"/>
              <a:t> = </a:t>
            </a:r>
            <a:r>
              <a:rPr lang="en-SG" sz="1350" dirty="0" err="1"/>
              <a:t>mean_squared_error</a:t>
            </a:r>
            <a:r>
              <a:rPr lang="en-SG" sz="1350" dirty="0"/>
              <a:t>(</a:t>
            </a:r>
            <a:r>
              <a:rPr lang="en-SG" sz="1350" dirty="0" err="1"/>
              <a:t>Y,pred</a:t>
            </a:r>
            <a:r>
              <a:rPr lang="en-SG" sz="1350" dirty="0"/>
              <a:t>)**0.5</a:t>
            </a:r>
          </a:p>
          <a:p>
            <a:r>
              <a:rPr lang="en-SG" sz="1350" dirty="0"/>
              <a:t>print(</a:t>
            </a:r>
            <a:r>
              <a:rPr lang="en-SG" sz="1350" dirty="0" err="1"/>
              <a:t>rmse</a:t>
            </a:r>
            <a:r>
              <a:rPr lang="en-SG" sz="1350" dirty="0"/>
              <a:t>)</a:t>
            </a:r>
          </a:p>
          <a:p>
            <a:r>
              <a:rPr lang="en-SG" sz="1350" dirty="0"/>
              <a:t>#print(rmse/Y.mean(axis=0)*100)</a:t>
            </a:r>
          </a:p>
        </p:txBody>
      </p:sp>
      <p:sp>
        <p:nvSpPr>
          <p:cNvPr id="5" name="TextBox 4">
            <a:extLst>
              <a:ext uri="{FF2B5EF4-FFF2-40B4-BE49-F238E27FC236}">
                <a16:creationId xmlns:a16="http://schemas.microsoft.com/office/drawing/2014/main" id="{F5A63990-02CD-4408-8D3F-F7C876B6F2C9}"/>
              </a:ext>
            </a:extLst>
          </p:cNvPr>
          <p:cNvSpPr txBox="1"/>
          <p:nvPr/>
        </p:nvSpPr>
        <p:spPr>
          <a:xfrm>
            <a:off x="4572000" y="5367115"/>
            <a:ext cx="3429000" cy="507831"/>
          </a:xfrm>
          <a:prstGeom prst="rect">
            <a:avLst/>
          </a:prstGeom>
          <a:noFill/>
        </p:spPr>
        <p:txBody>
          <a:bodyPr wrap="square">
            <a:spAutoFit/>
          </a:bodyPr>
          <a:lstStyle/>
          <a:p>
            <a:r>
              <a:rPr lang="en-SG" sz="1350" dirty="0"/>
              <a:t>#to add polynomial</a:t>
            </a:r>
          </a:p>
          <a:p>
            <a:r>
              <a:rPr lang="en-SG" sz="1350" dirty="0"/>
              <a:t>df["SGD2"] = df["SGD"] ** 2</a:t>
            </a:r>
          </a:p>
        </p:txBody>
      </p:sp>
      <p:sp>
        <p:nvSpPr>
          <p:cNvPr id="6" name="TextBox 5">
            <a:extLst>
              <a:ext uri="{FF2B5EF4-FFF2-40B4-BE49-F238E27FC236}">
                <a16:creationId xmlns:a16="http://schemas.microsoft.com/office/drawing/2014/main" id="{1FF99238-9A41-3018-2806-E2AC33AFA336}"/>
              </a:ext>
            </a:extLst>
          </p:cNvPr>
          <p:cNvSpPr txBox="1"/>
          <p:nvPr/>
        </p:nvSpPr>
        <p:spPr>
          <a:xfrm>
            <a:off x="279115" y="1895346"/>
            <a:ext cx="4571211" cy="507831"/>
          </a:xfrm>
          <a:prstGeom prst="rect">
            <a:avLst/>
          </a:prstGeom>
          <a:noFill/>
        </p:spPr>
        <p:txBody>
          <a:bodyPr wrap="square">
            <a:spAutoFit/>
          </a:bodyPr>
          <a:lstStyle/>
          <a:p>
            <a:r>
              <a:rPr lang="en-SG" sz="1350" dirty="0"/>
              <a:t>import pandas as pd</a:t>
            </a:r>
          </a:p>
          <a:p>
            <a:r>
              <a:rPr lang="en-SG" sz="1350" dirty="0" err="1"/>
              <a:t>df</a:t>
            </a:r>
            <a:r>
              <a:rPr lang="en-SG" sz="1350" dirty="0"/>
              <a:t> = </a:t>
            </a:r>
            <a:r>
              <a:rPr lang="en-SG" sz="1350" dirty="0" err="1"/>
              <a:t>pd.read_csv</a:t>
            </a:r>
            <a:r>
              <a:rPr lang="en-SG" sz="1350" dirty="0"/>
              <a:t>("DBS_SingDollar.csv")</a:t>
            </a:r>
          </a:p>
        </p:txBody>
      </p:sp>
      <p:sp>
        <p:nvSpPr>
          <p:cNvPr id="8" name="Title 1">
            <a:extLst>
              <a:ext uri="{FF2B5EF4-FFF2-40B4-BE49-F238E27FC236}">
                <a16:creationId xmlns:a16="http://schemas.microsoft.com/office/drawing/2014/main" id="{1C8E8636-CFE0-E9A3-741C-FD549C57E2B3}"/>
              </a:ext>
            </a:extLst>
          </p:cNvPr>
          <p:cNvSpPr>
            <a:spLocks noGrp="1"/>
          </p:cNvSpPr>
          <p:nvPr>
            <p:ph type="title"/>
          </p:nvPr>
        </p:nvSpPr>
        <p:spPr>
          <a:xfrm>
            <a:off x="478093" y="609205"/>
            <a:ext cx="7543800" cy="1088068"/>
          </a:xfrm>
        </p:spPr>
        <p:txBody>
          <a:bodyPr/>
          <a:lstStyle/>
          <a:p>
            <a:r>
              <a:rPr lang="en-SG" dirty="0"/>
              <a:t>Python</a:t>
            </a:r>
          </a:p>
        </p:txBody>
      </p:sp>
      <p:sp>
        <p:nvSpPr>
          <p:cNvPr id="2" name="TextBox 1">
            <a:extLst>
              <a:ext uri="{FF2B5EF4-FFF2-40B4-BE49-F238E27FC236}">
                <a16:creationId xmlns:a16="http://schemas.microsoft.com/office/drawing/2014/main" id="{E1F6E9E8-7ABD-6B35-721E-E2F9ECEEFE95}"/>
              </a:ext>
            </a:extLst>
          </p:cNvPr>
          <p:cNvSpPr txBox="1"/>
          <p:nvPr/>
        </p:nvSpPr>
        <p:spPr>
          <a:xfrm>
            <a:off x="4303058" y="1425388"/>
            <a:ext cx="4262717" cy="2308324"/>
          </a:xfrm>
          <a:prstGeom prst="rect">
            <a:avLst/>
          </a:prstGeom>
          <a:noFill/>
        </p:spPr>
        <p:txBody>
          <a:bodyPr wrap="square" rtlCol="0">
            <a:spAutoFit/>
          </a:bodyPr>
          <a:lstStyle/>
          <a:p>
            <a:r>
              <a:rPr lang="en-SG" dirty="0"/>
              <a:t>#save model</a:t>
            </a:r>
          </a:p>
          <a:p>
            <a:r>
              <a:rPr lang="en-SG" dirty="0"/>
              <a:t>import </a:t>
            </a:r>
            <a:r>
              <a:rPr lang="en-SG" dirty="0" err="1"/>
              <a:t>joblib</a:t>
            </a:r>
            <a:endParaRPr lang="en-SG" dirty="0"/>
          </a:p>
          <a:p>
            <a:r>
              <a:rPr lang="en-SG" dirty="0" err="1"/>
              <a:t>joblib.dump</a:t>
            </a:r>
            <a:r>
              <a:rPr lang="en-SG" dirty="0"/>
              <a:t>(model,”</a:t>
            </a:r>
            <a:r>
              <a:rPr lang="en-SG" dirty="0" err="1"/>
              <a:t>dbs.jl</a:t>
            </a:r>
            <a:r>
              <a:rPr lang="en-SG" dirty="0"/>
              <a:t>”)</a:t>
            </a:r>
          </a:p>
          <a:p>
            <a:endParaRPr lang="en-SG" dirty="0"/>
          </a:p>
          <a:p>
            <a:r>
              <a:rPr lang="en-SG" dirty="0"/>
              <a:t>#load model</a:t>
            </a:r>
          </a:p>
          <a:p>
            <a:r>
              <a:rPr lang="en-SG" dirty="0"/>
              <a:t>model = </a:t>
            </a:r>
            <a:r>
              <a:rPr lang="en-SG" dirty="0" err="1"/>
              <a:t>joblib.load</a:t>
            </a:r>
            <a:r>
              <a:rPr lang="en-SG" dirty="0"/>
              <a:t>(“</a:t>
            </a:r>
            <a:r>
              <a:rPr lang="en-SG" dirty="0" err="1"/>
              <a:t>dbs.jl</a:t>
            </a:r>
            <a:r>
              <a:rPr lang="en-SG" dirty="0"/>
              <a:t>”)</a:t>
            </a:r>
          </a:p>
          <a:p>
            <a:endParaRPr lang="en-SG" dirty="0"/>
          </a:p>
          <a:p>
            <a:endParaRPr lang="en-SG" dirty="0"/>
          </a:p>
        </p:txBody>
      </p:sp>
      <p:sp>
        <p:nvSpPr>
          <p:cNvPr id="4" name="TextBox 3">
            <a:extLst>
              <a:ext uri="{FF2B5EF4-FFF2-40B4-BE49-F238E27FC236}">
                <a16:creationId xmlns:a16="http://schemas.microsoft.com/office/drawing/2014/main" id="{334577D7-F8B6-BCD7-AE65-716663548672}"/>
              </a:ext>
            </a:extLst>
          </p:cNvPr>
          <p:cNvSpPr txBox="1"/>
          <p:nvPr/>
        </p:nvSpPr>
        <p:spPr>
          <a:xfrm>
            <a:off x="4292885" y="3410546"/>
            <a:ext cx="4572000" cy="923330"/>
          </a:xfrm>
          <a:prstGeom prst="rect">
            <a:avLst/>
          </a:prstGeom>
          <a:noFill/>
        </p:spPr>
        <p:txBody>
          <a:bodyPr wrap="square">
            <a:spAutoFit/>
          </a:bodyPr>
          <a:lstStyle/>
          <a:p>
            <a:r>
              <a:rPr lang="en-SG" dirty="0" err="1"/>
              <a:t>model.coef</a:t>
            </a:r>
            <a:r>
              <a:rPr lang="en-SG" dirty="0"/>
              <a:t>_</a:t>
            </a:r>
          </a:p>
          <a:p>
            <a:r>
              <a:rPr lang="en-SG" dirty="0" err="1"/>
              <a:t>model.intercept</a:t>
            </a:r>
            <a:r>
              <a:rPr lang="en-SG" dirty="0"/>
              <a:t>_</a:t>
            </a:r>
          </a:p>
          <a:p>
            <a:r>
              <a:rPr lang="en-SG" dirty="0"/>
              <a:t>p = </a:t>
            </a:r>
            <a:r>
              <a:rPr lang="en-SG" dirty="0" err="1"/>
              <a:t>model.predict</a:t>
            </a:r>
            <a:r>
              <a:rPr lang="en-SG" dirty="0"/>
              <a:t>([[1.35]])</a:t>
            </a:r>
          </a:p>
        </p:txBody>
      </p:sp>
    </p:spTree>
    <p:extLst>
      <p:ext uri="{BB962C8B-B14F-4D97-AF65-F5344CB8AC3E}">
        <p14:creationId xmlns:p14="http://schemas.microsoft.com/office/powerpoint/2010/main" val="9473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6577-4273-CCA3-A0FF-3B89BC749231}"/>
              </a:ext>
            </a:extLst>
          </p:cNvPr>
          <p:cNvSpPr>
            <a:spLocks noGrp="1"/>
          </p:cNvSpPr>
          <p:nvPr>
            <p:ph type="title"/>
          </p:nvPr>
        </p:nvSpPr>
        <p:spPr>
          <a:xfrm>
            <a:off x="327546" y="161023"/>
            <a:ext cx="8229600" cy="1143000"/>
          </a:xfrm>
        </p:spPr>
        <p:txBody>
          <a:bodyPr/>
          <a:lstStyle/>
          <a:p>
            <a:r>
              <a:rPr lang="en-SG" dirty="0" err="1"/>
              <a:t>Github</a:t>
            </a:r>
            <a:r>
              <a:rPr lang="en-SG" dirty="0"/>
              <a:t> – create repository</a:t>
            </a:r>
          </a:p>
        </p:txBody>
      </p:sp>
      <p:pic>
        <p:nvPicPr>
          <p:cNvPr id="5" name="Picture 4">
            <a:extLst>
              <a:ext uri="{FF2B5EF4-FFF2-40B4-BE49-F238E27FC236}">
                <a16:creationId xmlns:a16="http://schemas.microsoft.com/office/drawing/2014/main" id="{91561342-0F96-9093-C75C-29A2DCD0BB35}"/>
              </a:ext>
            </a:extLst>
          </p:cNvPr>
          <p:cNvPicPr>
            <a:picLocks noChangeAspect="1"/>
          </p:cNvPicPr>
          <p:nvPr/>
        </p:nvPicPr>
        <p:blipFill>
          <a:blip r:embed="rId2"/>
          <a:stretch>
            <a:fillRect/>
          </a:stretch>
        </p:blipFill>
        <p:spPr>
          <a:xfrm>
            <a:off x="738872" y="1037891"/>
            <a:ext cx="7229528" cy="4143405"/>
          </a:xfrm>
          <a:prstGeom prst="rect">
            <a:avLst/>
          </a:prstGeom>
        </p:spPr>
      </p:pic>
      <p:sp>
        <p:nvSpPr>
          <p:cNvPr id="6" name="TextBox 5">
            <a:extLst>
              <a:ext uri="{FF2B5EF4-FFF2-40B4-BE49-F238E27FC236}">
                <a16:creationId xmlns:a16="http://schemas.microsoft.com/office/drawing/2014/main" id="{D7D17E89-8F8C-C9DE-EC8F-CC93BFAA07D1}"/>
              </a:ext>
            </a:extLst>
          </p:cNvPr>
          <p:cNvSpPr txBox="1"/>
          <p:nvPr/>
        </p:nvSpPr>
        <p:spPr>
          <a:xfrm>
            <a:off x="382137" y="5104263"/>
            <a:ext cx="1759264" cy="1200329"/>
          </a:xfrm>
          <a:prstGeom prst="rect">
            <a:avLst/>
          </a:prstGeom>
          <a:noFill/>
        </p:spPr>
        <p:txBody>
          <a:bodyPr wrap="none" rtlCol="0">
            <a:spAutoFit/>
          </a:bodyPr>
          <a:lstStyle/>
          <a:p>
            <a:r>
              <a:rPr lang="en-SG" dirty="0"/>
              <a:t>requirements.txt</a:t>
            </a:r>
          </a:p>
          <a:p>
            <a:endParaRPr lang="en-SG" dirty="0"/>
          </a:p>
          <a:p>
            <a:r>
              <a:rPr lang="en-SG" dirty="0" err="1"/>
              <a:t>gunicorn</a:t>
            </a:r>
            <a:endParaRPr lang="en-SG" dirty="0"/>
          </a:p>
          <a:p>
            <a:r>
              <a:rPr lang="en-SG" dirty="0"/>
              <a:t>flask</a:t>
            </a:r>
          </a:p>
        </p:txBody>
      </p:sp>
    </p:spTree>
    <p:extLst>
      <p:ext uri="{BB962C8B-B14F-4D97-AF65-F5344CB8AC3E}">
        <p14:creationId xmlns:p14="http://schemas.microsoft.com/office/powerpoint/2010/main" val="3243357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BED5-B010-5C46-0365-C7EA55136719}"/>
              </a:ext>
            </a:extLst>
          </p:cNvPr>
          <p:cNvSpPr>
            <a:spLocks noGrp="1"/>
          </p:cNvSpPr>
          <p:nvPr>
            <p:ph type="title"/>
          </p:nvPr>
        </p:nvSpPr>
        <p:spPr/>
        <p:txBody>
          <a:bodyPr/>
          <a:lstStyle/>
          <a:p>
            <a:r>
              <a:rPr lang="en-SG" dirty="0"/>
              <a:t>Code-spaces</a:t>
            </a:r>
          </a:p>
        </p:txBody>
      </p:sp>
      <p:pic>
        <p:nvPicPr>
          <p:cNvPr id="5" name="Picture 4">
            <a:extLst>
              <a:ext uri="{FF2B5EF4-FFF2-40B4-BE49-F238E27FC236}">
                <a16:creationId xmlns:a16="http://schemas.microsoft.com/office/drawing/2014/main" id="{981E23D7-C5F9-6A86-DDA5-5BB295CD8168}"/>
              </a:ext>
            </a:extLst>
          </p:cNvPr>
          <p:cNvPicPr>
            <a:picLocks noChangeAspect="1"/>
          </p:cNvPicPr>
          <p:nvPr/>
        </p:nvPicPr>
        <p:blipFill>
          <a:blip r:embed="rId2"/>
          <a:stretch>
            <a:fillRect/>
          </a:stretch>
        </p:blipFill>
        <p:spPr>
          <a:xfrm>
            <a:off x="1240276" y="1706632"/>
            <a:ext cx="6663447" cy="4032991"/>
          </a:xfrm>
          <a:prstGeom prst="rect">
            <a:avLst/>
          </a:prstGeom>
        </p:spPr>
      </p:pic>
    </p:spTree>
    <p:extLst>
      <p:ext uri="{BB962C8B-B14F-4D97-AF65-F5344CB8AC3E}">
        <p14:creationId xmlns:p14="http://schemas.microsoft.com/office/powerpoint/2010/main" val="151342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8E68F-AAC8-3D2D-E506-C2BC8F3BB0A1}"/>
              </a:ext>
            </a:extLst>
          </p:cNvPr>
          <p:cNvSpPr>
            <a:spLocks noGrp="1"/>
          </p:cNvSpPr>
          <p:nvPr>
            <p:ph type="title"/>
          </p:nvPr>
        </p:nvSpPr>
        <p:spPr/>
        <p:txBody>
          <a:bodyPr/>
          <a:lstStyle/>
          <a:p>
            <a:r>
              <a:rPr lang="en-SG" dirty="0"/>
              <a:t>Code-spaces </a:t>
            </a:r>
            <a:r>
              <a:rPr lang="en-SG" dirty="0" err="1"/>
              <a:t>syn</a:t>
            </a:r>
            <a:endParaRPr lang="en-SG" dirty="0"/>
          </a:p>
        </p:txBody>
      </p:sp>
      <p:pic>
        <p:nvPicPr>
          <p:cNvPr id="5" name="Picture 4">
            <a:extLst>
              <a:ext uri="{FF2B5EF4-FFF2-40B4-BE49-F238E27FC236}">
                <a16:creationId xmlns:a16="http://schemas.microsoft.com/office/drawing/2014/main" id="{8C1AA70F-69F2-3D99-8884-08851F57A04A}"/>
              </a:ext>
            </a:extLst>
          </p:cNvPr>
          <p:cNvPicPr>
            <a:picLocks noChangeAspect="1"/>
          </p:cNvPicPr>
          <p:nvPr/>
        </p:nvPicPr>
        <p:blipFill>
          <a:blip r:embed="rId2"/>
          <a:stretch>
            <a:fillRect/>
          </a:stretch>
        </p:blipFill>
        <p:spPr>
          <a:xfrm>
            <a:off x="457200" y="3125337"/>
            <a:ext cx="3266032" cy="2295475"/>
          </a:xfrm>
          <a:prstGeom prst="rect">
            <a:avLst/>
          </a:prstGeom>
        </p:spPr>
      </p:pic>
      <p:sp>
        <p:nvSpPr>
          <p:cNvPr id="6" name="TextBox 5">
            <a:extLst>
              <a:ext uri="{FF2B5EF4-FFF2-40B4-BE49-F238E27FC236}">
                <a16:creationId xmlns:a16="http://schemas.microsoft.com/office/drawing/2014/main" id="{B9BEC01C-1BBF-CF7C-F41F-AE7E9898102E}"/>
              </a:ext>
            </a:extLst>
          </p:cNvPr>
          <p:cNvSpPr txBox="1"/>
          <p:nvPr/>
        </p:nvSpPr>
        <p:spPr>
          <a:xfrm>
            <a:off x="791570" y="2231318"/>
            <a:ext cx="2728760" cy="369332"/>
          </a:xfrm>
          <a:prstGeom prst="rect">
            <a:avLst/>
          </a:prstGeom>
          <a:noFill/>
        </p:spPr>
        <p:txBody>
          <a:bodyPr wrap="none" rtlCol="0">
            <a:spAutoFit/>
          </a:bodyPr>
          <a:lstStyle/>
          <a:p>
            <a:r>
              <a:rPr lang="en-SG" dirty="0"/>
              <a:t>From </a:t>
            </a:r>
            <a:r>
              <a:rPr lang="en-SG" dirty="0" err="1"/>
              <a:t>github</a:t>
            </a:r>
            <a:r>
              <a:rPr lang="en-SG" dirty="0"/>
              <a:t> to </a:t>
            </a:r>
            <a:r>
              <a:rPr lang="en-SG" dirty="0" err="1"/>
              <a:t>codeSpaces</a:t>
            </a:r>
            <a:endParaRPr lang="en-SG" dirty="0"/>
          </a:p>
        </p:txBody>
      </p:sp>
      <p:sp>
        <p:nvSpPr>
          <p:cNvPr id="7" name="TextBox 6">
            <a:extLst>
              <a:ext uri="{FF2B5EF4-FFF2-40B4-BE49-F238E27FC236}">
                <a16:creationId xmlns:a16="http://schemas.microsoft.com/office/drawing/2014/main" id="{AF7FE83E-A43A-BA2A-361E-D69CE84D2F3B}"/>
              </a:ext>
            </a:extLst>
          </p:cNvPr>
          <p:cNvSpPr txBox="1"/>
          <p:nvPr/>
        </p:nvSpPr>
        <p:spPr>
          <a:xfrm>
            <a:off x="5167952" y="2033425"/>
            <a:ext cx="3607558" cy="646331"/>
          </a:xfrm>
          <a:prstGeom prst="rect">
            <a:avLst/>
          </a:prstGeom>
          <a:noFill/>
        </p:spPr>
        <p:txBody>
          <a:bodyPr wrap="square" rtlCol="0">
            <a:spAutoFit/>
          </a:bodyPr>
          <a:lstStyle/>
          <a:p>
            <a:r>
              <a:rPr lang="en-SG" dirty="0"/>
              <a:t>From </a:t>
            </a:r>
            <a:r>
              <a:rPr lang="en-SG" dirty="0" err="1"/>
              <a:t>codeSpaces</a:t>
            </a:r>
            <a:r>
              <a:rPr lang="en-SG" dirty="0"/>
              <a:t> to </a:t>
            </a:r>
            <a:r>
              <a:rPr lang="en-SG" dirty="0" err="1"/>
              <a:t>github</a:t>
            </a:r>
            <a:r>
              <a:rPr lang="en-SG" dirty="0"/>
              <a:t> – need to commit then </a:t>
            </a:r>
            <a:r>
              <a:rPr lang="en-SG" dirty="0" err="1"/>
              <a:t>syn</a:t>
            </a:r>
            <a:endParaRPr lang="en-SG" dirty="0"/>
          </a:p>
        </p:txBody>
      </p:sp>
      <p:pic>
        <p:nvPicPr>
          <p:cNvPr id="9" name="Picture 8">
            <a:extLst>
              <a:ext uri="{FF2B5EF4-FFF2-40B4-BE49-F238E27FC236}">
                <a16:creationId xmlns:a16="http://schemas.microsoft.com/office/drawing/2014/main" id="{569897F2-01E8-C72C-1B22-CDB38542E94E}"/>
              </a:ext>
            </a:extLst>
          </p:cNvPr>
          <p:cNvPicPr>
            <a:picLocks noChangeAspect="1"/>
          </p:cNvPicPr>
          <p:nvPr/>
        </p:nvPicPr>
        <p:blipFill>
          <a:blip r:embed="rId3"/>
          <a:stretch>
            <a:fillRect/>
          </a:stretch>
        </p:blipFill>
        <p:spPr>
          <a:xfrm>
            <a:off x="5314255" y="3053802"/>
            <a:ext cx="3258219" cy="2439422"/>
          </a:xfrm>
          <a:prstGeom prst="rect">
            <a:avLst/>
          </a:prstGeom>
        </p:spPr>
      </p:pic>
    </p:spTree>
    <p:extLst>
      <p:ext uri="{BB962C8B-B14F-4D97-AF65-F5344CB8AC3E}">
        <p14:creationId xmlns:p14="http://schemas.microsoft.com/office/powerpoint/2010/main" val="422196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2BF9-59F8-A409-4935-4405CF8484BC}"/>
              </a:ext>
            </a:extLst>
          </p:cNvPr>
          <p:cNvSpPr>
            <a:spLocks noGrp="1"/>
          </p:cNvSpPr>
          <p:nvPr>
            <p:ph type="title"/>
          </p:nvPr>
        </p:nvSpPr>
        <p:spPr>
          <a:xfrm>
            <a:off x="286603" y="843410"/>
            <a:ext cx="8795982" cy="2069034"/>
          </a:xfrm>
        </p:spPr>
        <p:txBody>
          <a:bodyPr>
            <a:normAutofit fontScale="90000"/>
          </a:bodyPr>
          <a:lstStyle/>
          <a:p>
            <a:r>
              <a:rPr lang="en-SG" dirty="0"/>
              <a:t>Render.com – need to create web service and link to </a:t>
            </a:r>
            <a:r>
              <a:rPr lang="en-SG" dirty="0" err="1"/>
              <a:t>github</a:t>
            </a:r>
            <a:br>
              <a:rPr lang="en-SG" dirty="0"/>
            </a:br>
            <a:r>
              <a:rPr lang="en-SG" sz="4900" dirty="0">
                <a:solidFill>
                  <a:srgbClr val="FF0000"/>
                </a:solidFill>
              </a:rPr>
              <a:t>remember to select runtime as python3</a:t>
            </a:r>
            <a:br>
              <a:rPr lang="en-SG" sz="4900" dirty="0">
                <a:solidFill>
                  <a:srgbClr val="FF0000"/>
                </a:solidFill>
              </a:rPr>
            </a:br>
            <a:r>
              <a:rPr lang="en-SG" sz="4900" dirty="0">
                <a:solidFill>
                  <a:srgbClr val="FF0000"/>
                </a:solidFill>
              </a:rPr>
              <a:t>start command - </a:t>
            </a:r>
            <a:r>
              <a:rPr lang="en-SG" sz="4900" dirty="0" err="1">
                <a:solidFill>
                  <a:srgbClr val="FF0000"/>
                </a:solidFill>
              </a:rPr>
              <a:t>gunicorn</a:t>
            </a:r>
            <a:r>
              <a:rPr lang="en-SG" sz="4900" dirty="0">
                <a:solidFill>
                  <a:srgbClr val="FF0000"/>
                </a:solidFill>
              </a:rPr>
              <a:t> </a:t>
            </a:r>
            <a:r>
              <a:rPr lang="en-SG" sz="4900" dirty="0" err="1">
                <a:solidFill>
                  <a:srgbClr val="FF0000"/>
                </a:solidFill>
              </a:rPr>
              <a:t>app:app</a:t>
            </a:r>
            <a:endParaRPr lang="en-SG" sz="4900" dirty="0">
              <a:solidFill>
                <a:srgbClr val="FF0000"/>
              </a:solidFill>
            </a:endParaRPr>
          </a:p>
        </p:txBody>
      </p:sp>
      <p:pic>
        <p:nvPicPr>
          <p:cNvPr id="5" name="Picture 4">
            <a:extLst>
              <a:ext uri="{FF2B5EF4-FFF2-40B4-BE49-F238E27FC236}">
                <a16:creationId xmlns:a16="http://schemas.microsoft.com/office/drawing/2014/main" id="{D61BA8FB-2A0B-72ED-2073-B2CBF5212B7B}"/>
              </a:ext>
            </a:extLst>
          </p:cNvPr>
          <p:cNvPicPr>
            <a:picLocks noChangeAspect="1"/>
          </p:cNvPicPr>
          <p:nvPr/>
        </p:nvPicPr>
        <p:blipFill>
          <a:blip r:embed="rId2"/>
          <a:stretch>
            <a:fillRect/>
          </a:stretch>
        </p:blipFill>
        <p:spPr>
          <a:xfrm>
            <a:off x="1288558" y="3467135"/>
            <a:ext cx="5637681" cy="3255291"/>
          </a:xfrm>
          <a:prstGeom prst="rect">
            <a:avLst/>
          </a:prstGeom>
        </p:spPr>
      </p:pic>
    </p:spTree>
    <p:extLst>
      <p:ext uri="{BB962C8B-B14F-4D97-AF65-F5344CB8AC3E}">
        <p14:creationId xmlns:p14="http://schemas.microsoft.com/office/powerpoint/2010/main" val="2018363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78BB7-2455-09D7-1D31-FB5732E9125A}"/>
              </a:ext>
            </a:extLst>
          </p:cNvPr>
          <p:cNvSpPr>
            <a:spLocks noGrp="1"/>
          </p:cNvSpPr>
          <p:nvPr>
            <p:ph type="title"/>
          </p:nvPr>
        </p:nvSpPr>
        <p:spPr/>
        <p:txBody>
          <a:bodyPr/>
          <a:lstStyle/>
          <a:p>
            <a:r>
              <a:rPr lang="en-US" dirty="0"/>
              <a:t>app.py</a:t>
            </a:r>
          </a:p>
        </p:txBody>
      </p:sp>
      <p:sp>
        <p:nvSpPr>
          <p:cNvPr id="5" name="TextBox 4">
            <a:extLst>
              <a:ext uri="{FF2B5EF4-FFF2-40B4-BE49-F238E27FC236}">
                <a16:creationId xmlns:a16="http://schemas.microsoft.com/office/drawing/2014/main" id="{26D4909B-D418-5AF0-A06D-0CC72B2C3134}"/>
              </a:ext>
            </a:extLst>
          </p:cNvPr>
          <p:cNvSpPr txBox="1"/>
          <p:nvPr/>
        </p:nvSpPr>
        <p:spPr>
          <a:xfrm>
            <a:off x="3276600" y="488454"/>
            <a:ext cx="4572000" cy="5355312"/>
          </a:xfrm>
          <a:prstGeom prst="rect">
            <a:avLst/>
          </a:prstGeom>
          <a:noFill/>
        </p:spPr>
        <p:txBody>
          <a:bodyPr wrap="square">
            <a:spAutoFit/>
          </a:bodyPr>
          <a:lstStyle/>
          <a:p>
            <a:r>
              <a:rPr lang="en-US" dirty="0"/>
              <a:t>app.py</a:t>
            </a:r>
          </a:p>
          <a:p>
            <a:r>
              <a:rPr lang="en-US" dirty="0"/>
              <a:t>from flask import </a:t>
            </a:r>
            <a:r>
              <a:rPr lang="en-US" dirty="0" err="1"/>
              <a:t>Flask,render_template,request</a:t>
            </a:r>
            <a:endParaRPr lang="en-US" dirty="0"/>
          </a:p>
          <a:p>
            <a:endParaRPr lang="en-US" dirty="0"/>
          </a:p>
          <a:p>
            <a:r>
              <a:rPr lang="en-US" dirty="0"/>
              <a:t>app = Flask(__name__)</a:t>
            </a:r>
          </a:p>
          <a:p>
            <a:endParaRPr lang="en-US" dirty="0"/>
          </a:p>
          <a:p>
            <a:r>
              <a:rPr lang="en-US" dirty="0"/>
              <a:t>@app.route("/",methods=["GET","POST"])</a:t>
            </a:r>
          </a:p>
          <a:p>
            <a:r>
              <a:rPr lang="en-US" dirty="0"/>
              <a:t>def index():</a:t>
            </a:r>
          </a:p>
          <a:p>
            <a:r>
              <a:rPr lang="en-US" dirty="0"/>
              <a:t>    return(</a:t>
            </a:r>
            <a:r>
              <a:rPr lang="en-US" dirty="0" err="1"/>
              <a:t>render_template</a:t>
            </a:r>
            <a:r>
              <a:rPr lang="en-US" dirty="0"/>
              <a:t>("index.html"))</a:t>
            </a:r>
          </a:p>
          <a:p>
            <a:endParaRPr lang="en-US" dirty="0"/>
          </a:p>
          <a:p>
            <a:r>
              <a:rPr lang="en-US" dirty="0"/>
              <a:t>@app.route("/prediction",methods=["GET","POST"])</a:t>
            </a:r>
          </a:p>
          <a:p>
            <a:r>
              <a:rPr lang="en-US" dirty="0"/>
              <a:t>def prediction():</a:t>
            </a:r>
          </a:p>
          <a:p>
            <a:r>
              <a:rPr lang="en-US" dirty="0"/>
              <a:t>    q = float(</a:t>
            </a:r>
            <a:r>
              <a:rPr lang="en-US" dirty="0" err="1"/>
              <a:t>request.form.get</a:t>
            </a:r>
            <a:r>
              <a:rPr lang="en-US" dirty="0"/>
              <a:t>("q"))</a:t>
            </a:r>
          </a:p>
          <a:p>
            <a:r>
              <a:rPr lang="en-US" dirty="0"/>
              <a:t>    return(</a:t>
            </a:r>
            <a:r>
              <a:rPr lang="en-US" dirty="0" err="1"/>
              <a:t>render_template</a:t>
            </a:r>
            <a:r>
              <a:rPr lang="en-US" dirty="0"/>
              <a:t>("prediction.html", r=(-50.6*q)+90.2))</a:t>
            </a:r>
          </a:p>
          <a:p>
            <a:endParaRPr lang="en-US" dirty="0"/>
          </a:p>
          <a:p>
            <a:r>
              <a:rPr lang="en-US" dirty="0"/>
              <a:t>if __name__ == "__main__":</a:t>
            </a:r>
          </a:p>
          <a:p>
            <a:r>
              <a:rPr lang="en-US" dirty="0"/>
              <a:t>    </a:t>
            </a:r>
            <a:r>
              <a:rPr lang="en-US" dirty="0" err="1"/>
              <a:t>app.run</a:t>
            </a:r>
            <a:r>
              <a:rPr lang="en-US" dirty="0"/>
              <a:t>()</a:t>
            </a:r>
          </a:p>
        </p:txBody>
      </p:sp>
    </p:spTree>
    <p:extLst>
      <p:ext uri="{BB962C8B-B14F-4D97-AF65-F5344CB8AC3E}">
        <p14:creationId xmlns:p14="http://schemas.microsoft.com/office/powerpoint/2010/main" val="4120324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EDFC4-6291-5904-93C0-6E3AB8E387C7}"/>
              </a:ext>
            </a:extLst>
          </p:cNvPr>
          <p:cNvSpPr>
            <a:spLocks noGrp="1"/>
          </p:cNvSpPr>
          <p:nvPr>
            <p:ph type="title"/>
          </p:nvPr>
        </p:nvSpPr>
        <p:spPr/>
        <p:txBody>
          <a:bodyPr/>
          <a:lstStyle/>
          <a:p>
            <a:r>
              <a:rPr lang="en-US" dirty="0"/>
              <a:t>Index.html prediction.html requirements.txt</a:t>
            </a:r>
          </a:p>
        </p:txBody>
      </p:sp>
      <p:sp>
        <p:nvSpPr>
          <p:cNvPr id="5" name="TextBox 4">
            <a:extLst>
              <a:ext uri="{FF2B5EF4-FFF2-40B4-BE49-F238E27FC236}">
                <a16:creationId xmlns:a16="http://schemas.microsoft.com/office/drawing/2014/main" id="{1274AF2A-8FA7-0CE0-1881-43F1DD93FDA2}"/>
              </a:ext>
            </a:extLst>
          </p:cNvPr>
          <p:cNvSpPr txBox="1"/>
          <p:nvPr/>
        </p:nvSpPr>
        <p:spPr>
          <a:xfrm>
            <a:off x="457200" y="1706632"/>
            <a:ext cx="4000500" cy="3754874"/>
          </a:xfrm>
          <a:prstGeom prst="rect">
            <a:avLst/>
          </a:prstGeom>
          <a:noFill/>
        </p:spPr>
        <p:txBody>
          <a:bodyPr wrap="square">
            <a:spAutoFit/>
          </a:bodyPr>
          <a:lstStyle/>
          <a:p>
            <a:r>
              <a:rPr lang="en-US" sz="1400" dirty="0"/>
              <a:t>index.html</a:t>
            </a:r>
          </a:p>
          <a:p>
            <a:r>
              <a:rPr lang="en-US" sz="1400" dirty="0"/>
              <a:t>&lt;head&gt;</a:t>
            </a:r>
          </a:p>
          <a:p>
            <a:r>
              <a:rPr lang="en-US" sz="1400" dirty="0"/>
              <a:t>    &lt;meta name="viewport" content="width=device-width, initial-scale=1.0"&gt;</a:t>
            </a:r>
          </a:p>
          <a:p>
            <a:r>
              <a:rPr lang="en-US" sz="1400" dirty="0"/>
              <a:t>    &lt;link </a:t>
            </a:r>
            <a:r>
              <a:rPr lang="en-US" sz="1400" dirty="0" err="1"/>
              <a:t>rel</a:t>
            </a:r>
            <a:r>
              <a:rPr lang="en-US" sz="1400" dirty="0"/>
              <a:t>="stylesheet" </a:t>
            </a:r>
            <a:r>
              <a:rPr lang="en-US" sz="1400" dirty="0" err="1"/>
              <a:t>href</a:t>
            </a:r>
            <a:r>
              <a:rPr lang="en-US" sz="1400" dirty="0"/>
              <a:t>="{{ </a:t>
            </a:r>
            <a:r>
              <a:rPr lang="en-US" sz="1400" dirty="0" err="1"/>
              <a:t>url_for</a:t>
            </a:r>
            <a:r>
              <a:rPr lang="en-US" sz="1400" dirty="0"/>
              <a:t>('static', filename='styles.css') }}"&gt;</a:t>
            </a:r>
          </a:p>
          <a:p>
            <a:r>
              <a:rPr lang="en-US" sz="1400" dirty="0"/>
              <a:t>&lt;/head&gt;</a:t>
            </a:r>
          </a:p>
          <a:p>
            <a:r>
              <a:rPr lang="en-US" sz="1400" dirty="0"/>
              <a:t>&lt;body&gt;</a:t>
            </a:r>
          </a:p>
          <a:p>
            <a:r>
              <a:rPr lang="en-US" sz="1400" dirty="0"/>
              <a:t>&lt;div class="container"&gt;</a:t>
            </a:r>
          </a:p>
          <a:p>
            <a:r>
              <a:rPr lang="en-US" sz="1400" dirty="0"/>
              <a:t>    &lt;h2&gt;DBS share price prediction&lt;/h2&gt;</a:t>
            </a:r>
          </a:p>
          <a:p>
            <a:r>
              <a:rPr lang="en-US" sz="1400" dirty="0"/>
              <a:t>    &lt;form action="/prediction" method="post"&gt;</a:t>
            </a:r>
          </a:p>
          <a:p>
            <a:r>
              <a:rPr lang="en-US" sz="1400" dirty="0"/>
              <a:t>        &lt;p&gt;Please enter USD/SGD exchange rate &lt;/p&gt;</a:t>
            </a:r>
          </a:p>
          <a:p>
            <a:r>
              <a:rPr lang="en-US" sz="1400" dirty="0"/>
              <a:t>        &lt;input type="number" step="0.01" name="q"&gt;</a:t>
            </a:r>
          </a:p>
          <a:p>
            <a:r>
              <a:rPr lang="en-US" sz="1400" dirty="0"/>
              <a:t>        &lt;input type="submit" value="Enter"&gt;</a:t>
            </a:r>
          </a:p>
          <a:p>
            <a:r>
              <a:rPr lang="en-US" sz="1400" dirty="0"/>
              <a:t>    &lt;/form&gt;</a:t>
            </a:r>
          </a:p>
          <a:p>
            <a:r>
              <a:rPr lang="en-US" sz="1400" dirty="0"/>
              <a:t>&lt;/div&gt;</a:t>
            </a:r>
          </a:p>
          <a:p>
            <a:r>
              <a:rPr lang="en-US" sz="1400" dirty="0"/>
              <a:t>&lt;/body&gt;</a:t>
            </a:r>
          </a:p>
        </p:txBody>
      </p:sp>
      <p:sp>
        <p:nvSpPr>
          <p:cNvPr id="7" name="TextBox 6">
            <a:extLst>
              <a:ext uri="{FF2B5EF4-FFF2-40B4-BE49-F238E27FC236}">
                <a16:creationId xmlns:a16="http://schemas.microsoft.com/office/drawing/2014/main" id="{2F93E192-6199-EE47-292E-0A16A97B1885}"/>
              </a:ext>
            </a:extLst>
          </p:cNvPr>
          <p:cNvSpPr txBox="1"/>
          <p:nvPr/>
        </p:nvSpPr>
        <p:spPr>
          <a:xfrm>
            <a:off x="4632960" y="1767006"/>
            <a:ext cx="4572000" cy="3323987"/>
          </a:xfrm>
          <a:prstGeom prst="rect">
            <a:avLst/>
          </a:prstGeom>
          <a:noFill/>
        </p:spPr>
        <p:txBody>
          <a:bodyPr wrap="square">
            <a:spAutoFit/>
          </a:bodyPr>
          <a:lstStyle/>
          <a:p>
            <a:pPr algn="l"/>
            <a:r>
              <a:rPr lang="en-US" sz="1400" b="0" i="0" dirty="0">
                <a:solidFill>
                  <a:srgbClr val="000000"/>
                </a:solidFill>
                <a:effectLst/>
                <a:latin typeface="Open Sans" panose="020B0606030504020204" pitchFamily="34" charset="0"/>
              </a:rPr>
              <a:t>prediction.html</a:t>
            </a:r>
          </a:p>
          <a:p>
            <a:pPr algn="l"/>
            <a:r>
              <a:rPr lang="en-US" sz="1400" b="0" i="0" dirty="0">
                <a:solidFill>
                  <a:srgbClr val="000000"/>
                </a:solidFill>
                <a:effectLst/>
                <a:latin typeface="Open Sans" panose="020B0606030504020204" pitchFamily="34" charset="0"/>
              </a:rPr>
              <a:t>&lt;head&gt;</a:t>
            </a:r>
          </a:p>
          <a:p>
            <a:pPr algn="l"/>
            <a:r>
              <a:rPr lang="en-US" sz="1400" b="0" i="0" dirty="0">
                <a:solidFill>
                  <a:srgbClr val="000000"/>
                </a:solidFill>
                <a:effectLst/>
                <a:latin typeface="Open Sans" panose="020B0606030504020204" pitchFamily="34" charset="0"/>
              </a:rPr>
              <a:t>    &lt;meta name="viewport" content="width=device-width, initial-scale=1.0"&gt;</a:t>
            </a:r>
          </a:p>
          <a:p>
            <a:pPr algn="l"/>
            <a:r>
              <a:rPr lang="en-US" sz="1400" b="0" i="0" dirty="0">
                <a:solidFill>
                  <a:srgbClr val="000000"/>
                </a:solidFill>
                <a:effectLst/>
                <a:latin typeface="Open Sans" panose="020B0606030504020204" pitchFamily="34" charset="0"/>
              </a:rPr>
              <a:t>    &lt;link </a:t>
            </a:r>
            <a:r>
              <a:rPr lang="en-US" sz="1400" b="0" i="0" dirty="0" err="1">
                <a:solidFill>
                  <a:srgbClr val="000000"/>
                </a:solidFill>
                <a:effectLst/>
                <a:latin typeface="Open Sans" panose="020B0606030504020204" pitchFamily="34" charset="0"/>
              </a:rPr>
              <a:t>rel</a:t>
            </a:r>
            <a:r>
              <a:rPr lang="en-US" sz="1400" b="0" i="0" dirty="0">
                <a:solidFill>
                  <a:srgbClr val="000000"/>
                </a:solidFill>
                <a:effectLst/>
                <a:latin typeface="Open Sans" panose="020B0606030504020204" pitchFamily="34" charset="0"/>
              </a:rPr>
              <a:t>="stylesheet" </a:t>
            </a:r>
            <a:r>
              <a:rPr lang="en-US" sz="1400" b="0" i="0" dirty="0" err="1">
                <a:solidFill>
                  <a:srgbClr val="000000"/>
                </a:solidFill>
                <a:effectLst/>
                <a:latin typeface="Open Sans" panose="020B0606030504020204" pitchFamily="34" charset="0"/>
              </a:rPr>
              <a:t>href</a:t>
            </a:r>
            <a:r>
              <a:rPr lang="en-US" sz="1400" b="0" i="0" dirty="0">
                <a:solidFill>
                  <a:srgbClr val="000000"/>
                </a:solidFill>
                <a:effectLst/>
                <a:latin typeface="Open Sans" panose="020B0606030504020204" pitchFamily="34" charset="0"/>
              </a:rPr>
              <a:t>="{{ </a:t>
            </a:r>
            <a:r>
              <a:rPr lang="en-US" sz="1400" b="0" i="0" dirty="0" err="1">
                <a:solidFill>
                  <a:srgbClr val="000000"/>
                </a:solidFill>
                <a:effectLst/>
                <a:latin typeface="Open Sans" panose="020B0606030504020204" pitchFamily="34" charset="0"/>
              </a:rPr>
              <a:t>url_for</a:t>
            </a:r>
            <a:r>
              <a:rPr lang="en-US" sz="1400" b="0" i="0" dirty="0">
                <a:solidFill>
                  <a:srgbClr val="000000"/>
                </a:solidFill>
                <a:effectLst/>
                <a:latin typeface="Open Sans" panose="020B0606030504020204" pitchFamily="34" charset="0"/>
              </a:rPr>
              <a:t>('static', filename='styles.css') }}"&gt;</a:t>
            </a:r>
          </a:p>
          <a:p>
            <a:pPr algn="l"/>
            <a:r>
              <a:rPr lang="en-US" sz="1400" b="0" i="0" dirty="0">
                <a:solidFill>
                  <a:srgbClr val="000000"/>
                </a:solidFill>
                <a:effectLst/>
                <a:latin typeface="Open Sans" panose="020B0606030504020204" pitchFamily="34" charset="0"/>
              </a:rPr>
              <a:t>&lt;/head&gt;</a:t>
            </a:r>
          </a:p>
          <a:p>
            <a:pPr algn="l"/>
            <a:r>
              <a:rPr lang="en-US" sz="1400" b="0" i="0" dirty="0">
                <a:solidFill>
                  <a:srgbClr val="000000"/>
                </a:solidFill>
                <a:effectLst/>
                <a:latin typeface="Open Sans" panose="020B0606030504020204" pitchFamily="34" charset="0"/>
              </a:rPr>
              <a:t>&lt;body&gt;</a:t>
            </a:r>
          </a:p>
          <a:p>
            <a:pPr algn="l"/>
            <a:r>
              <a:rPr lang="en-US" sz="1400" b="0" i="0" dirty="0">
                <a:solidFill>
                  <a:srgbClr val="000000"/>
                </a:solidFill>
                <a:effectLst/>
                <a:latin typeface="Open Sans" panose="020B0606030504020204" pitchFamily="34" charset="0"/>
              </a:rPr>
              <a:t>&lt;div class="container"&gt;</a:t>
            </a:r>
          </a:p>
          <a:p>
            <a:pPr algn="l"/>
            <a:r>
              <a:rPr lang="en-US" sz="1400" b="0" i="0" dirty="0">
                <a:solidFill>
                  <a:srgbClr val="000000"/>
                </a:solidFill>
                <a:effectLst/>
                <a:latin typeface="Open Sans" panose="020B0606030504020204" pitchFamily="34" charset="0"/>
              </a:rPr>
              <a:t>    &lt;h2&gt;Predicted DBS share price : {{r}}&lt;/h2&gt;</a:t>
            </a:r>
          </a:p>
          <a:p>
            <a:pPr algn="l"/>
            <a:r>
              <a:rPr lang="en-US" sz="1400" b="0" i="0" dirty="0">
                <a:solidFill>
                  <a:srgbClr val="000000"/>
                </a:solidFill>
                <a:effectLst/>
                <a:latin typeface="Open Sans" panose="020B0606030504020204" pitchFamily="34" charset="0"/>
              </a:rPr>
              <a:t>    &lt;form action="/" method="post"&gt;</a:t>
            </a:r>
          </a:p>
          <a:p>
            <a:pPr algn="l"/>
            <a:r>
              <a:rPr lang="en-US" sz="1400" b="0" i="0" dirty="0">
                <a:solidFill>
                  <a:srgbClr val="000000"/>
                </a:solidFill>
                <a:effectLst/>
                <a:latin typeface="Open Sans" panose="020B0606030504020204" pitchFamily="34" charset="0"/>
              </a:rPr>
              <a:t>        &lt;input type="submit" value="Main"&gt;</a:t>
            </a:r>
          </a:p>
          <a:p>
            <a:pPr algn="l"/>
            <a:r>
              <a:rPr lang="en-US" sz="1400" b="0" i="0" dirty="0">
                <a:solidFill>
                  <a:srgbClr val="000000"/>
                </a:solidFill>
                <a:effectLst/>
                <a:latin typeface="Open Sans" panose="020B0606030504020204" pitchFamily="34" charset="0"/>
              </a:rPr>
              <a:t>    &lt;/form&gt;</a:t>
            </a:r>
          </a:p>
          <a:p>
            <a:pPr algn="l"/>
            <a:r>
              <a:rPr lang="en-US" sz="1400" b="0" i="0" dirty="0">
                <a:solidFill>
                  <a:srgbClr val="000000"/>
                </a:solidFill>
                <a:effectLst/>
                <a:latin typeface="Open Sans" panose="020B0606030504020204" pitchFamily="34" charset="0"/>
              </a:rPr>
              <a:t>&lt;/div&gt;</a:t>
            </a:r>
          </a:p>
          <a:p>
            <a:pPr algn="l"/>
            <a:r>
              <a:rPr lang="en-US" sz="1400" b="0" i="0" dirty="0">
                <a:solidFill>
                  <a:srgbClr val="000000"/>
                </a:solidFill>
                <a:effectLst/>
                <a:latin typeface="Open Sans" panose="020B0606030504020204" pitchFamily="34" charset="0"/>
              </a:rPr>
              <a:t>&lt;/body&gt;</a:t>
            </a:r>
          </a:p>
        </p:txBody>
      </p:sp>
      <p:sp>
        <p:nvSpPr>
          <p:cNvPr id="8" name="TextBox 7">
            <a:extLst>
              <a:ext uri="{FF2B5EF4-FFF2-40B4-BE49-F238E27FC236}">
                <a16:creationId xmlns:a16="http://schemas.microsoft.com/office/drawing/2014/main" id="{D4D6741A-D377-C319-987D-8F46080542B8}"/>
              </a:ext>
            </a:extLst>
          </p:cNvPr>
          <p:cNvSpPr txBox="1"/>
          <p:nvPr/>
        </p:nvSpPr>
        <p:spPr>
          <a:xfrm>
            <a:off x="1648168" y="5250180"/>
            <a:ext cx="1759264" cy="923330"/>
          </a:xfrm>
          <a:prstGeom prst="rect">
            <a:avLst/>
          </a:prstGeom>
          <a:noFill/>
        </p:spPr>
        <p:txBody>
          <a:bodyPr wrap="none" rtlCol="0">
            <a:spAutoFit/>
          </a:bodyPr>
          <a:lstStyle/>
          <a:p>
            <a:r>
              <a:rPr lang="en-US" dirty="0"/>
              <a:t>requirements.txt</a:t>
            </a:r>
          </a:p>
          <a:p>
            <a:r>
              <a:rPr lang="en-US" dirty="0" err="1"/>
              <a:t>gunicorn</a:t>
            </a:r>
            <a:endParaRPr lang="en-US" dirty="0"/>
          </a:p>
          <a:p>
            <a:r>
              <a:rPr lang="en-US" dirty="0"/>
              <a:t>flask</a:t>
            </a:r>
          </a:p>
        </p:txBody>
      </p:sp>
      <p:sp>
        <p:nvSpPr>
          <p:cNvPr id="3" name="TextBox 2">
            <a:extLst>
              <a:ext uri="{FF2B5EF4-FFF2-40B4-BE49-F238E27FC236}">
                <a16:creationId xmlns:a16="http://schemas.microsoft.com/office/drawing/2014/main" id="{A9DF6F5F-1755-A5F1-CFBB-1C99D9E8B051}"/>
              </a:ext>
            </a:extLst>
          </p:cNvPr>
          <p:cNvSpPr txBox="1"/>
          <p:nvPr/>
        </p:nvSpPr>
        <p:spPr>
          <a:xfrm>
            <a:off x="4362137" y="5250180"/>
            <a:ext cx="4572000" cy="923330"/>
          </a:xfrm>
          <a:prstGeom prst="rect">
            <a:avLst/>
          </a:prstGeom>
          <a:noFill/>
        </p:spPr>
        <p:txBody>
          <a:bodyPr wrap="square">
            <a:spAutoFit/>
          </a:bodyPr>
          <a:lstStyle/>
          <a:p>
            <a:r>
              <a:rPr lang="en-US" dirty="0"/>
              <a:t>Styles.css</a:t>
            </a:r>
          </a:p>
          <a:p>
            <a:r>
              <a:rPr lang="en-US" dirty="0"/>
              <a:t>https://1drv.ms/u/s!Aik2a4x7tvLymZ5z6m5nmFBF9z35lg?e=HHty0F</a:t>
            </a:r>
          </a:p>
        </p:txBody>
      </p:sp>
    </p:spTree>
    <p:extLst>
      <p:ext uri="{BB962C8B-B14F-4D97-AF65-F5344CB8AC3E}">
        <p14:creationId xmlns:p14="http://schemas.microsoft.com/office/powerpoint/2010/main" val="159532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C47A-99C9-C99F-E20F-5B8BAC9CA9B2}"/>
              </a:ext>
            </a:extLst>
          </p:cNvPr>
          <p:cNvSpPr>
            <a:spLocks noGrp="1"/>
          </p:cNvSpPr>
          <p:nvPr>
            <p:ph type="title"/>
          </p:nvPr>
        </p:nvSpPr>
        <p:spPr>
          <a:xfrm>
            <a:off x="367259" y="2184137"/>
            <a:ext cx="8229600" cy="1143000"/>
          </a:xfrm>
        </p:spPr>
        <p:txBody>
          <a:bodyPr>
            <a:normAutofit fontScale="90000"/>
          </a:bodyPr>
          <a:lstStyle/>
          <a:p>
            <a:r>
              <a:rPr lang="en-SG" dirty="0"/>
              <a:t>Recording</a:t>
            </a:r>
            <a:br>
              <a:rPr lang="en-SG" dirty="0"/>
            </a:br>
            <a:br>
              <a:rPr lang="en-SG" dirty="0"/>
            </a:br>
            <a:r>
              <a:rPr lang="en-SG" dirty="0">
                <a:hlinkClick r:id="rId2"/>
              </a:rPr>
              <a:t>https://1drv.ms/v/s!Aik2a4x7tvLyi_A_o8htYjf03yP_pQ?e=cQRP29</a:t>
            </a:r>
            <a:br>
              <a:rPr lang="en-SG" dirty="0"/>
            </a:br>
            <a:br>
              <a:rPr lang="en-SG" dirty="0"/>
            </a:br>
            <a:r>
              <a:rPr lang="en-SG" dirty="0"/>
              <a:t>styles.css </a:t>
            </a:r>
            <a:r>
              <a:rPr lang="en-US" b="0" i="0" u="sng" dirty="0">
                <a:solidFill>
                  <a:srgbClr val="1874A4"/>
                </a:solidFill>
                <a:effectLst/>
                <a:latin typeface="Open Sans" panose="020B0606030504020204" pitchFamily="34" charset="0"/>
                <a:hlinkClick r:id="rId3"/>
              </a:rPr>
              <a:t>https://1drv.ms/u/s</a:t>
            </a:r>
            <a:r>
              <a:rPr lang="en-US" b="0" i="0" dirty="0">
                <a:solidFill>
                  <a:srgbClr val="000000"/>
                </a:solidFill>
                <a:effectLst/>
                <a:latin typeface="Open Sans" panose="020B0606030504020204" pitchFamily="34" charset="0"/>
              </a:rPr>
              <a:t>!Aik2a4x7tvLymZ5z6m5nmFBF9z35lg?e=HCZKgj</a:t>
            </a:r>
            <a:endParaRPr lang="en-SG" dirty="0"/>
          </a:p>
        </p:txBody>
      </p:sp>
    </p:spTree>
    <p:extLst>
      <p:ext uri="{BB962C8B-B14F-4D97-AF65-F5344CB8AC3E}">
        <p14:creationId xmlns:p14="http://schemas.microsoft.com/office/powerpoint/2010/main" val="2239206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3C7E-B51F-A870-BBBB-1E0DF161FC87}"/>
              </a:ext>
            </a:extLst>
          </p:cNvPr>
          <p:cNvSpPr>
            <a:spLocks noGrp="1"/>
          </p:cNvSpPr>
          <p:nvPr>
            <p:ph type="title"/>
          </p:nvPr>
        </p:nvSpPr>
        <p:spPr>
          <a:xfrm>
            <a:off x="6430925" y="205562"/>
            <a:ext cx="1968796" cy="793897"/>
          </a:xfrm>
        </p:spPr>
        <p:txBody>
          <a:bodyPr>
            <a:normAutofit/>
          </a:bodyPr>
          <a:lstStyle/>
          <a:p>
            <a:r>
              <a:rPr lang="en-US" sz="2800" dirty="0"/>
              <a:t>styles.css</a:t>
            </a:r>
          </a:p>
        </p:txBody>
      </p:sp>
      <p:sp>
        <p:nvSpPr>
          <p:cNvPr id="4" name="TextBox 3">
            <a:extLst>
              <a:ext uri="{FF2B5EF4-FFF2-40B4-BE49-F238E27FC236}">
                <a16:creationId xmlns:a16="http://schemas.microsoft.com/office/drawing/2014/main" id="{13D3F5BE-E931-0FE6-1412-264DC921E652}"/>
              </a:ext>
            </a:extLst>
          </p:cNvPr>
          <p:cNvSpPr txBox="1"/>
          <p:nvPr/>
        </p:nvSpPr>
        <p:spPr>
          <a:xfrm>
            <a:off x="407581" y="92149"/>
            <a:ext cx="2945219" cy="6217087"/>
          </a:xfrm>
          <a:prstGeom prst="rect">
            <a:avLst/>
          </a:prstGeom>
          <a:noFill/>
        </p:spPr>
        <p:txBody>
          <a:bodyPr wrap="square">
            <a:spAutoFit/>
          </a:bodyPr>
          <a:lstStyle/>
          <a:p>
            <a:endParaRPr lang="en-US" dirty="0"/>
          </a:p>
          <a:p>
            <a:r>
              <a:rPr lang="en-US" sz="1000" dirty="0"/>
              <a:t>body {</a:t>
            </a:r>
          </a:p>
          <a:p>
            <a:r>
              <a:rPr lang="en-US" sz="1000" dirty="0"/>
              <a:t>    font-family: 'Arial', sans-serif;</a:t>
            </a:r>
          </a:p>
          <a:p>
            <a:r>
              <a:rPr lang="en-US" sz="1000" dirty="0"/>
              <a:t>    background-color: #f0f0f0;</a:t>
            </a:r>
          </a:p>
          <a:p>
            <a:r>
              <a:rPr lang="en-US" sz="1000" dirty="0"/>
              <a:t>    margin: 0;</a:t>
            </a:r>
          </a:p>
          <a:p>
            <a:r>
              <a:rPr lang="en-US" sz="1000" dirty="0"/>
              <a:t>    padding: 20px;</a:t>
            </a:r>
          </a:p>
          <a:p>
            <a:r>
              <a:rPr lang="en-US" sz="1000" dirty="0"/>
              <a:t>    display: flex;</a:t>
            </a:r>
          </a:p>
          <a:p>
            <a:r>
              <a:rPr lang="en-US" sz="1000" dirty="0"/>
              <a:t>    justify-content: center;</a:t>
            </a:r>
          </a:p>
          <a:p>
            <a:r>
              <a:rPr lang="en-US" sz="1000" dirty="0"/>
              <a:t>    align-items: center;</a:t>
            </a:r>
          </a:p>
          <a:p>
            <a:r>
              <a:rPr lang="en-US" sz="1000" dirty="0"/>
              <a:t>    height: 100vh;</a:t>
            </a:r>
          </a:p>
          <a:p>
            <a:r>
              <a:rPr lang="en-US" sz="1000" dirty="0"/>
              <a:t>}</a:t>
            </a:r>
          </a:p>
          <a:p>
            <a:endParaRPr lang="en-US" sz="1000" dirty="0"/>
          </a:p>
          <a:p>
            <a:r>
              <a:rPr lang="en-US" sz="1000" dirty="0"/>
              <a:t>.container {</a:t>
            </a:r>
          </a:p>
          <a:p>
            <a:r>
              <a:rPr lang="en-US" sz="1000" dirty="0"/>
              <a:t>    background-color: #ffffff;</a:t>
            </a:r>
          </a:p>
          <a:p>
            <a:r>
              <a:rPr lang="en-US" sz="1000" dirty="0"/>
              <a:t>    padding: 30px;</a:t>
            </a:r>
          </a:p>
          <a:p>
            <a:r>
              <a:rPr lang="en-US" sz="1000" dirty="0"/>
              <a:t>    border-radius: 8px;</a:t>
            </a:r>
          </a:p>
          <a:p>
            <a:r>
              <a:rPr lang="en-US" sz="1000" dirty="0"/>
              <a:t>    box-shadow: 0 4px 8px </a:t>
            </a:r>
            <a:r>
              <a:rPr lang="en-US" sz="1000" dirty="0" err="1"/>
              <a:t>rgba</a:t>
            </a:r>
            <a:r>
              <a:rPr lang="en-US" sz="1000" dirty="0"/>
              <a:t>(0, 0, 0, 0.1);</a:t>
            </a:r>
          </a:p>
          <a:p>
            <a:r>
              <a:rPr lang="en-US" sz="1000" dirty="0"/>
              <a:t>    max-width: 400px;</a:t>
            </a:r>
          </a:p>
          <a:p>
            <a:r>
              <a:rPr lang="en-US" sz="1000" dirty="0"/>
              <a:t>    width: 100%;</a:t>
            </a:r>
          </a:p>
          <a:p>
            <a:r>
              <a:rPr lang="en-US" sz="1000" dirty="0"/>
              <a:t>    text-align: center;</a:t>
            </a:r>
          </a:p>
          <a:p>
            <a:r>
              <a:rPr lang="en-US" sz="1000" dirty="0"/>
              <a:t>}</a:t>
            </a:r>
          </a:p>
          <a:p>
            <a:endParaRPr lang="en-US" sz="1000" dirty="0"/>
          </a:p>
          <a:p>
            <a:r>
              <a:rPr lang="en-US" sz="1000" dirty="0"/>
              <a:t>.image-class {</a:t>
            </a:r>
          </a:p>
          <a:p>
            <a:r>
              <a:rPr lang="en-US" sz="1000" dirty="0"/>
              <a:t>    max-width: 100%;  /* Ensures the image scales down responsively */</a:t>
            </a:r>
          </a:p>
          <a:p>
            <a:r>
              <a:rPr lang="en-US" sz="1000" dirty="0"/>
              <a:t>    height: auto;     /* Maintains the aspect ratio of the image */</a:t>
            </a:r>
          </a:p>
          <a:p>
            <a:r>
              <a:rPr lang="en-US" sz="1000" dirty="0"/>
              <a:t>    border-radius: 8px; /* Optional: Adds rounded corners */</a:t>
            </a:r>
          </a:p>
          <a:p>
            <a:r>
              <a:rPr lang="en-US" sz="1000" dirty="0"/>
              <a:t>    margin-bottom: 20px; /* Adds space below the image */</a:t>
            </a:r>
          </a:p>
          <a:p>
            <a:r>
              <a:rPr lang="en-US" sz="1000" dirty="0"/>
              <a:t>    display: block;</a:t>
            </a:r>
          </a:p>
          <a:p>
            <a:r>
              <a:rPr lang="en-US" sz="1000" dirty="0"/>
              <a:t>}</a:t>
            </a:r>
          </a:p>
          <a:p>
            <a:endParaRPr lang="en-US" sz="1000" dirty="0"/>
          </a:p>
          <a:p>
            <a:r>
              <a:rPr lang="en-US" sz="1000" dirty="0"/>
              <a:t>h2 {</a:t>
            </a:r>
          </a:p>
          <a:p>
            <a:r>
              <a:rPr lang="en-US" sz="1000" dirty="0"/>
              <a:t>    font-size: 24px;</a:t>
            </a:r>
          </a:p>
          <a:p>
            <a:r>
              <a:rPr lang="en-US" sz="1000" dirty="0"/>
              <a:t>    margin-bottom: 20px;</a:t>
            </a:r>
          </a:p>
          <a:p>
            <a:r>
              <a:rPr lang="en-US" sz="1000" dirty="0"/>
              <a:t>    color: #333;</a:t>
            </a:r>
          </a:p>
          <a:p>
            <a:r>
              <a:rPr lang="en-US" sz="1000" dirty="0"/>
              <a:t>}</a:t>
            </a:r>
          </a:p>
        </p:txBody>
      </p:sp>
      <p:sp>
        <p:nvSpPr>
          <p:cNvPr id="5" name="TextBox 4">
            <a:extLst>
              <a:ext uri="{FF2B5EF4-FFF2-40B4-BE49-F238E27FC236}">
                <a16:creationId xmlns:a16="http://schemas.microsoft.com/office/drawing/2014/main" id="{A9B2CD20-36A5-CF01-7A9C-8FAA125D8860}"/>
              </a:ext>
            </a:extLst>
          </p:cNvPr>
          <p:cNvSpPr txBox="1"/>
          <p:nvPr/>
        </p:nvSpPr>
        <p:spPr>
          <a:xfrm>
            <a:off x="3588488" y="177209"/>
            <a:ext cx="2606749" cy="5632311"/>
          </a:xfrm>
          <a:prstGeom prst="rect">
            <a:avLst/>
          </a:prstGeom>
          <a:noFill/>
        </p:spPr>
        <p:txBody>
          <a:bodyPr wrap="square">
            <a:spAutoFit/>
          </a:bodyPr>
          <a:lstStyle/>
          <a:p>
            <a:r>
              <a:rPr lang="en-US" sz="1000" dirty="0"/>
              <a:t>form {</a:t>
            </a:r>
          </a:p>
          <a:p>
            <a:r>
              <a:rPr lang="en-US" sz="1000" dirty="0"/>
              <a:t>    margin: 15px 0;</a:t>
            </a:r>
          </a:p>
          <a:p>
            <a:r>
              <a:rPr lang="en-US" sz="1000" dirty="0"/>
              <a:t>}</a:t>
            </a:r>
          </a:p>
          <a:p>
            <a:endParaRPr lang="en-US" sz="1000" dirty="0"/>
          </a:p>
          <a:p>
            <a:r>
              <a:rPr lang="en-US" sz="1000" dirty="0"/>
              <a:t>input[type="submit"] {</a:t>
            </a:r>
          </a:p>
          <a:p>
            <a:r>
              <a:rPr lang="en-US" sz="1000" dirty="0"/>
              <a:t>    background-color: #007bff;</a:t>
            </a:r>
          </a:p>
          <a:p>
            <a:r>
              <a:rPr lang="en-US" sz="1000" dirty="0"/>
              <a:t>    color: white;</a:t>
            </a:r>
          </a:p>
          <a:p>
            <a:r>
              <a:rPr lang="en-US" sz="1000" dirty="0"/>
              <a:t>    padding: 12px 24px;</a:t>
            </a:r>
          </a:p>
          <a:p>
            <a:r>
              <a:rPr lang="en-US" sz="1000" dirty="0"/>
              <a:t>    border: none;</a:t>
            </a:r>
          </a:p>
          <a:p>
            <a:r>
              <a:rPr lang="en-US" sz="1000" dirty="0"/>
              <a:t>    border-radius: 5px;</a:t>
            </a:r>
          </a:p>
          <a:p>
            <a:r>
              <a:rPr lang="en-US" sz="1000" dirty="0"/>
              <a:t>    font-size: 18px;</a:t>
            </a:r>
          </a:p>
          <a:p>
            <a:r>
              <a:rPr lang="en-US" sz="1000" dirty="0"/>
              <a:t>    cursor: pointer;</a:t>
            </a:r>
          </a:p>
          <a:p>
            <a:r>
              <a:rPr lang="en-US" sz="1000" dirty="0"/>
              <a:t>    transition: background-color 0.3s ease;</a:t>
            </a:r>
          </a:p>
          <a:p>
            <a:r>
              <a:rPr lang="en-US" sz="1000" dirty="0"/>
              <a:t>    width: 100%;</a:t>
            </a:r>
          </a:p>
          <a:p>
            <a:r>
              <a:rPr lang="en-US" sz="1000" dirty="0"/>
              <a:t>    max-width: 300px;</a:t>
            </a:r>
          </a:p>
          <a:p>
            <a:r>
              <a:rPr lang="en-US" sz="1000" dirty="0"/>
              <a:t>}</a:t>
            </a:r>
          </a:p>
          <a:p>
            <a:endParaRPr lang="en-US" sz="1000" dirty="0"/>
          </a:p>
          <a:p>
            <a:r>
              <a:rPr lang="en-US" sz="1000" dirty="0"/>
              <a:t>input, button {</a:t>
            </a:r>
          </a:p>
          <a:p>
            <a:r>
              <a:rPr lang="en-US" sz="1000" dirty="0"/>
              <a:t>    width: 100%;</a:t>
            </a:r>
          </a:p>
          <a:p>
            <a:r>
              <a:rPr lang="en-US" sz="1000" dirty="0"/>
              <a:t>    padding: 10px;</a:t>
            </a:r>
          </a:p>
          <a:p>
            <a:r>
              <a:rPr lang="en-US" sz="1000" dirty="0"/>
              <a:t>    margin-top: 10px;</a:t>
            </a:r>
          </a:p>
          <a:p>
            <a:r>
              <a:rPr lang="en-US" sz="1000" dirty="0"/>
              <a:t>    border-radius: 4px;</a:t>
            </a:r>
          </a:p>
          <a:p>
            <a:r>
              <a:rPr lang="en-US" sz="1000" dirty="0"/>
              <a:t>    border: 1px solid #ddd;</a:t>
            </a:r>
          </a:p>
          <a:p>
            <a:r>
              <a:rPr lang="en-US" sz="1000" dirty="0"/>
              <a:t>    font-size: 16px;</a:t>
            </a:r>
          </a:p>
          <a:p>
            <a:r>
              <a:rPr lang="en-US" sz="1000" dirty="0"/>
              <a:t>}</a:t>
            </a:r>
          </a:p>
          <a:p>
            <a:endParaRPr lang="en-US" sz="1000" dirty="0"/>
          </a:p>
          <a:p>
            <a:r>
              <a:rPr lang="en-US" sz="1000" dirty="0"/>
              <a:t>button {</a:t>
            </a:r>
          </a:p>
          <a:p>
            <a:r>
              <a:rPr lang="en-US" sz="1000" dirty="0"/>
              <a:t>    background-color: #007bff;</a:t>
            </a:r>
          </a:p>
          <a:p>
            <a:r>
              <a:rPr lang="en-US" sz="1000" dirty="0"/>
              <a:t>    color: white;</a:t>
            </a:r>
          </a:p>
          <a:p>
            <a:r>
              <a:rPr lang="en-US" sz="1000" dirty="0"/>
              <a:t>    border: none;</a:t>
            </a:r>
          </a:p>
          <a:p>
            <a:r>
              <a:rPr lang="en-US" sz="1000" dirty="0"/>
              <a:t>    cursor: pointer;</a:t>
            </a:r>
          </a:p>
          <a:p>
            <a:r>
              <a:rPr lang="en-US" sz="1000" dirty="0"/>
              <a:t>}</a:t>
            </a:r>
          </a:p>
          <a:p>
            <a:endParaRPr lang="en-US" sz="1000" dirty="0"/>
          </a:p>
          <a:p>
            <a:r>
              <a:rPr lang="en-US" sz="1000" dirty="0" err="1"/>
              <a:t>button:hover</a:t>
            </a:r>
            <a:r>
              <a:rPr lang="en-US" sz="1000" dirty="0"/>
              <a:t> {</a:t>
            </a:r>
          </a:p>
          <a:p>
            <a:r>
              <a:rPr lang="en-US" sz="1000" dirty="0"/>
              <a:t>    background-color: #0056b3;</a:t>
            </a:r>
          </a:p>
          <a:p>
            <a:r>
              <a:rPr lang="en-US" sz="1000" dirty="0"/>
              <a:t>}</a:t>
            </a:r>
          </a:p>
        </p:txBody>
      </p:sp>
      <p:sp>
        <p:nvSpPr>
          <p:cNvPr id="6" name="TextBox 5">
            <a:extLst>
              <a:ext uri="{FF2B5EF4-FFF2-40B4-BE49-F238E27FC236}">
                <a16:creationId xmlns:a16="http://schemas.microsoft.com/office/drawing/2014/main" id="{8D2F25C0-0485-E6DD-0943-2DDB1B507F43}"/>
              </a:ext>
            </a:extLst>
          </p:cNvPr>
          <p:cNvSpPr txBox="1"/>
          <p:nvPr/>
        </p:nvSpPr>
        <p:spPr>
          <a:xfrm>
            <a:off x="6430925" y="1100538"/>
            <a:ext cx="2606749" cy="3785652"/>
          </a:xfrm>
          <a:prstGeom prst="rect">
            <a:avLst/>
          </a:prstGeom>
          <a:noFill/>
        </p:spPr>
        <p:txBody>
          <a:bodyPr wrap="square">
            <a:spAutoFit/>
          </a:bodyPr>
          <a:lstStyle/>
          <a:p>
            <a:endParaRPr lang="en-US" sz="1000" dirty="0"/>
          </a:p>
          <a:p>
            <a:r>
              <a:rPr lang="en-US" sz="1000" dirty="0"/>
              <a:t>p {</a:t>
            </a:r>
          </a:p>
          <a:p>
            <a:r>
              <a:rPr lang="en-US" sz="1000" dirty="0"/>
              <a:t>    margin-top: 20px;</a:t>
            </a:r>
          </a:p>
          <a:p>
            <a:r>
              <a:rPr lang="en-US" sz="1000" dirty="0"/>
              <a:t>    font-size: 18px;</a:t>
            </a:r>
          </a:p>
          <a:p>
            <a:r>
              <a:rPr lang="en-US" sz="1000" dirty="0"/>
              <a:t>    color: #007bff;</a:t>
            </a:r>
          </a:p>
          <a:p>
            <a:r>
              <a:rPr lang="en-US" sz="1000" dirty="0"/>
              <a:t>}</a:t>
            </a:r>
          </a:p>
          <a:p>
            <a:endParaRPr lang="en-US" sz="1000" dirty="0"/>
          </a:p>
          <a:p>
            <a:r>
              <a:rPr lang="en-US" sz="1000" dirty="0"/>
              <a:t>@media (max-width: 768px) {</a:t>
            </a:r>
          </a:p>
          <a:p>
            <a:r>
              <a:rPr lang="en-US" sz="1000" dirty="0"/>
              <a:t>    .container {</a:t>
            </a:r>
          </a:p>
          <a:p>
            <a:r>
              <a:rPr lang="en-US" sz="1000" dirty="0"/>
              <a:t>        padding: 20px;</a:t>
            </a:r>
          </a:p>
          <a:p>
            <a:r>
              <a:rPr lang="en-US" sz="1000" dirty="0"/>
              <a:t>    }</a:t>
            </a:r>
          </a:p>
          <a:p>
            <a:endParaRPr lang="en-US" sz="1000" dirty="0"/>
          </a:p>
          <a:p>
            <a:r>
              <a:rPr lang="en-US" sz="1000" dirty="0"/>
              <a:t>    h2 {</a:t>
            </a:r>
          </a:p>
          <a:p>
            <a:r>
              <a:rPr lang="en-US" sz="1000" dirty="0"/>
              <a:t>        font-size: 20px;</a:t>
            </a:r>
          </a:p>
          <a:p>
            <a:r>
              <a:rPr lang="en-US" sz="1000" dirty="0"/>
              <a:t>    }</a:t>
            </a:r>
          </a:p>
          <a:p>
            <a:endParaRPr lang="en-US" sz="1000" dirty="0"/>
          </a:p>
          <a:p>
            <a:r>
              <a:rPr lang="en-US" sz="1000" dirty="0"/>
              <a:t>    input, button {</a:t>
            </a:r>
          </a:p>
          <a:p>
            <a:r>
              <a:rPr lang="en-US" sz="1000" dirty="0"/>
              <a:t>        font-size: 14px;</a:t>
            </a:r>
          </a:p>
          <a:p>
            <a:r>
              <a:rPr lang="en-US" sz="1000" dirty="0"/>
              <a:t>    }</a:t>
            </a:r>
          </a:p>
          <a:p>
            <a:endParaRPr lang="en-US" sz="1000" dirty="0"/>
          </a:p>
          <a:p>
            <a:r>
              <a:rPr lang="en-US" sz="1000" dirty="0"/>
              <a:t>    p {</a:t>
            </a:r>
          </a:p>
          <a:p>
            <a:r>
              <a:rPr lang="en-US" sz="1000" dirty="0"/>
              <a:t>        font-size: 16px;</a:t>
            </a:r>
          </a:p>
          <a:p>
            <a:r>
              <a:rPr lang="en-US" sz="1000" dirty="0"/>
              <a:t>    }</a:t>
            </a:r>
          </a:p>
          <a:p>
            <a:r>
              <a:rPr lang="en-US" sz="1000" dirty="0"/>
              <a:t>}</a:t>
            </a:r>
          </a:p>
        </p:txBody>
      </p:sp>
      <p:sp>
        <p:nvSpPr>
          <p:cNvPr id="7" name="TextBox 6">
            <a:extLst>
              <a:ext uri="{FF2B5EF4-FFF2-40B4-BE49-F238E27FC236}">
                <a16:creationId xmlns:a16="http://schemas.microsoft.com/office/drawing/2014/main" id="{B31AF824-6E6F-065E-9CFA-0EC1FCDC4FA4}"/>
              </a:ext>
            </a:extLst>
          </p:cNvPr>
          <p:cNvSpPr txBox="1"/>
          <p:nvPr/>
        </p:nvSpPr>
        <p:spPr>
          <a:xfrm>
            <a:off x="4448187" y="5662905"/>
            <a:ext cx="4572000" cy="646331"/>
          </a:xfrm>
          <a:prstGeom prst="rect">
            <a:avLst/>
          </a:prstGeom>
          <a:noFill/>
        </p:spPr>
        <p:txBody>
          <a:bodyPr wrap="square">
            <a:spAutoFit/>
          </a:bodyPr>
          <a:lstStyle/>
          <a:p>
            <a:r>
              <a:rPr lang="en-US" dirty="0"/>
              <a:t>https://1drv.ms/u/s!Aik2a4x7tvLymZ5z6m5nmFBF9z35lg?e=HHty0F</a:t>
            </a:r>
          </a:p>
        </p:txBody>
      </p:sp>
    </p:spTree>
    <p:extLst>
      <p:ext uri="{BB962C8B-B14F-4D97-AF65-F5344CB8AC3E}">
        <p14:creationId xmlns:p14="http://schemas.microsoft.com/office/powerpoint/2010/main" val="234408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BA3B-E639-C6CD-9B52-607F263E9954}"/>
              </a:ext>
            </a:extLst>
          </p:cNvPr>
          <p:cNvSpPr>
            <a:spLocks noGrp="1"/>
          </p:cNvSpPr>
          <p:nvPr>
            <p:ph type="title"/>
          </p:nvPr>
        </p:nvSpPr>
        <p:spPr>
          <a:xfrm>
            <a:off x="457200" y="457200"/>
            <a:ext cx="8229600" cy="1143000"/>
          </a:xfrm>
        </p:spPr>
        <p:txBody>
          <a:bodyPr/>
          <a:lstStyle/>
          <a:p>
            <a:r>
              <a:rPr lang="en-SG" dirty="0"/>
              <a:t>Google - </a:t>
            </a:r>
            <a:r>
              <a:rPr lang="en-SG" dirty="0" err="1"/>
              <a:t>gemini</a:t>
            </a:r>
            <a:endParaRPr lang="en-SG" dirty="0"/>
          </a:p>
        </p:txBody>
      </p:sp>
      <p:sp>
        <p:nvSpPr>
          <p:cNvPr id="5" name="TextBox 4">
            <a:extLst>
              <a:ext uri="{FF2B5EF4-FFF2-40B4-BE49-F238E27FC236}">
                <a16:creationId xmlns:a16="http://schemas.microsoft.com/office/drawing/2014/main" id="{67877057-FBA9-B632-A97A-18E39CFDB508}"/>
              </a:ext>
            </a:extLst>
          </p:cNvPr>
          <p:cNvSpPr txBox="1"/>
          <p:nvPr/>
        </p:nvSpPr>
        <p:spPr>
          <a:xfrm>
            <a:off x="457200" y="2133600"/>
            <a:ext cx="7772400" cy="3693319"/>
          </a:xfrm>
          <a:prstGeom prst="rect">
            <a:avLst/>
          </a:prstGeom>
          <a:noFill/>
        </p:spPr>
        <p:txBody>
          <a:bodyPr wrap="square">
            <a:spAutoFit/>
          </a:bodyPr>
          <a:lstStyle/>
          <a:p>
            <a:r>
              <a:rPr lang="en-SG" dirty="0"/>
              <a:t>pip install google-</a:t>
            </a:r>
            <a:r>
              <a:rPr lang="en-SG" dirty="0" err="1"/>
              <a:t>generativeai</a:t>
            </a:r>
            <a:endParaRPr lang="en-SG" dirty="0"/>
          </a:p>
          <a:p>
            <a:endParaRPr lang="en-SG" dirty="0"/>
          </a:p>
          <a:p>
            <a:r>
              <a:rPr lang="en-SG" dirty="0"/>
              <a:t>import </a:t>
            </a:r>
            <a:r>
              <a:rPr lang="en-SG" dirty="0" err="1"/>
              <a:t>google.generativeai</a:t>
            </a:r>
            <a:r>
              <a:rPr lang="en-SG" dirty="0"/>
              <a:t> as </a:t>
            </a:r>
            <a:r>
              <a:rPr lang="en-SG" dirty="0" err="1"/>
              <a:t>genai</a:t>
            </a:r>
            <a:endParaRPr lang="en-SG" dirty="0"/>
          </a:p>
          <a:p>
            <a:r>
              <a:rPr lang="en-SG" dirty="0"/>
              <a:t>import </a:t>
            </a:r>
            <a:r>
              <a:rPr lang="en-SG" dirty="0" err="1"/>
              <a:t>os</a:t>
            </a:r>
            <a:endParaRPr lang="en-SG" dirty="0"/>
          </a:p>
          <a:p>
            <a:endParaRPr lang="en-SG" dirty="0"/>
          </a:p>
          <a:p>
            <a:r>
              <a:rPr lang="en-SG" dirty="0"/>
              <a:t>from </a:t>
            </a:r>
            <a:r>
              <a:rPr lang="en-SG" dirty="0" err="1"/>
              <a:t>google.colab</a:t>
            </a:r>
            <a:r>
              <a:rPr lang="en-SG" dirty="0"/>
              <a:t> import </a:t>
            </a:r>
            <a:r>
              <a:rPr lang="en-SG" dirty="0" err="1"/>
              <a:t>userdata</a:t>
            </a:r>
            <a:endParaRPr lang="en-SG" dirty="0"/>
          </a:p>
          <a:p>
            <a:r>
              <a:rPr lang="en-SG" dirty="0" err="1"/>
              <a:t>api</a:t>
            </a:r>
            <a:r>
              <a:rPr lang="en-SG" dirty="0"/>
              <a:t> = </a:t>
            </a:r>
            <a:r>
              <a:rPr lang="en-SG" dirty="0" err="1"/>
              <a:t>userdata.get</a:t>
            </a:r>
            <a:r>
              <a:rPr lang="en-SG" dirty="0"/>
              <a:t>('</a:t>
            </a:r>
            <a:r>
              <a:rPr lang="en-SG" dirty="0" err="1"/>
              <a:t>makersuite</a:t>
            </a:r>
            <a:r>
              <a:rPr lang="en-SG" dirty="0"/>
              <a:t>')</a:t>
            </a:r>
          </a:p>
          <a:p>
            <a:endParaRPr lang="en-SG" dirty="0"/>
          </a:p>
          <a:p>
            <a:r>
              <a:rPr lang="en-SG" dirty="0" err="1"/>
              <a:t>genai.configure</a:t>
            </a:r>
            <a:r>
              <a:rPr lang="en-SG" dirty="0"/>
              <a:t>(</a:t>
            </a:r>
            <a:r>
              <a:rPr lang="en-SG" dirty="0" err="1"/>
              <a:t>api_key</a:t>
            </a:r>
            <a:r>
              <a:rPr lang="en-SG" dirty="0"/>
              <a:t>=</a:t>
            </a:r>
            <a:r>
              <a:rPr lang="en-SG" dirty="0" err="1"/>
              <a:t>api</a:t>
            </a:r>
            <a:r>
              <a:rPr lang="en-SG" dirty="0"/>
              <a:t>)</a:t>
            </a:r>
          </a:p>
          <a:p>
            <a:endParaRPr lang="en-SG" dirty="0"/>
          </a:p>
          <a:p>
            <a:r>
              <a:rPr lang="en-SG" dirty="0"/>
              <a:t>model = </a:t>
            </a:r>
            <a:r>
              <a:rPr lang="en-SG" dirty="0" err="1"/>
              <a:t>genai.GenerativeModel</a:t>
            </a:r>
            <a:r>
              <a:rPr lang="en-SG" dirty="0"/>
              <a:t>("gemini-1.5-flash")</a:t>
            </a:r>
          </a:p>
          <a:p>
            <a:r>
              <a:rPr lang="en-SG" dirty="0"/>
              <a:t>r = </a:t>
            </a:r>
            <a:r>
              <a:rPr lang="en-SG" dirty="0" err="1"/>
              <a:t>model.generate_content</a:t>
            </a:r>
            <a:r>
              <a:rPr lang="en-SG" dirty="0"/>
              <a:t>("describe </a:t>
            </a:r>
            <a:r>
              <a:rPr lang="en-SG" dirty="0" err="1"/>
              <a:t>singapore</a:t>
            </a:r>
            <a:r>
              <a:rPr lang="en-SG" dirty="0"/>
              <a:t>.")</a:t>
            </a:r>
          </a:p>
          <a:p>
            <a:r>
              <a:rPr lang="en-SG" dirty="0"/>
              <a:t>print(print(</a:t>
            </a:r>
            <a:r>
              <a:rPr lang="fr-FR" dirty="0" err="1"/>
              <a:t>r.candidates</a:t>
            </a:r>
            <a:r>
              <a:rPr lang="fr-FR" dirty="0"/>
              <a:t>[0].</a:t>
            </a:r>
            <a:r>
              <a:rPr lang="fr-FR" dirty="0" err="1"/>
              <a:t>content.parts</a:t>
            </a:r>
            <a:r>
              <a:rPr lang="fr-FR" dirty="0"/>
              <a:t>[0].</a:t>
            </a:r>
            <a:r>
              <a:rPr lang="fr-FR" dirty="0" err="1"/>
              <a:t>text</a:t>
            </a:r>
            <a:r>
              <a:rPr lang="en-SG" dirty="0"/>
              <a:t>))</a:t>
            </a:r>
          </a:p>
        </p:txBody>
      </p:sp>
    </p:spTree>
    <p:extLst>
      <p:ext uri="{BB962C8B-B14F-4D97-AF65-F5344CB8AC3E}">
        <p14:creationId xmlns:p14="http://schemas.microsoft.com/office/powerpoint/2010/main" val="3095661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A259-721A-C629-D092-5110EC873FA5}"/>
              </a:ext>
            </a:extLst>
          </p:cNvPr>
          <p:cNvSpPr>
            <a:spLocks noGrp="1"/>
          </p:cNvSpPr>
          <p:nvPr>
            <p:ph type="title"/>
          </p:nvPr>
        </p:nvSpPr>
        <p:spPr/>
        <p:txBody>
          <a:bodyPr/>
          <a:lstStyle/>
          <a:p>
            <a:r>
              <a:rPr lang="en-SG" dirty="0"/>
              <a:t>To hide API</a:t>
            </a:r>
          </a:p>
        </p:txBody>
      </p:sp>
      <p:sp>
        <p:nvSpPr>
          <p:cNvPr id="5" name="TextBox 4">
            <a:extLst>
              <a:ext uri="{FF2B5EF4-FFF2-40B4-BE49-F238E27FC236}">
                <a16:creationId xmlns:a16="http://schemas.microsoft.com/office/drawing/2014/main" id="{9AD00DBE-B9C2-81AE-0342-7EC7C4C33A3A}"/>
              </a:ext>
            </a:extLst>
          </p:cNvPr>
          <p:cNvSpPr txBox="1"/>
          <p:nvPr/>
        </p:nvSpPr>
        <p:spPr>
          <a:xfrm>
            <a:off x="533400" y="1828800"/>
            <a:ext cx="6858000" cy="646331"/>
          </a:xfrm>
          <a:prstGeom prst="rect">
            <a:avLst/>
          </a:prstGeom>
          <a:noFill/>
        </p:spPr>
        <p:txBody>
          <a:bodyPr wrap="square">
            <a:spAutoFit/>
          </a:bodyPr>
          <a:lstStyle/>
          <a:p>
            <a:r>
              <a:rPr lang="en-US" dirty="0"/>
              <a:t>import </a:t>
            </a:r>
            <a:r>
              <a:rPr lang="en-US" dirty="0" err="1"/>
              <a:t>os</a:t>
            </a:r>
            <a:endParaRPr lang="en-US" dirty="0"/>
          </a:p>
          <a:p>
            <a:r>
              <a:rPr lang="en-US" dirty="0" err="1"/>
              <a:t>makersuite_api_key</a:t>
            </a:r>
            <a:r>
              <a:rPr lang="en-US" dirty="0"/>
              <a:t> = </a:t>
            </a:r>
            <a:r>
              <a:rPr lang="en-US" dirty="0" err="1"/>
              <a:t>os.getenv</a:t>
            </a:r>
            <a:r>
              <a:rPr lang="en-US" dirty="0"/>
              <a:t>('MAKERSUITE_API_KEY')</a:t>
            </a:r>
            <a:endParaRPr lang="en-SG" dirty="0"/>
          </a:p>
        </p:txBody>
      </p:sp>
      <p:pic>
        <p:nvPicPr>
          <p:cNvPr id="4" name="Picture 3">
            <a:extLst>
              <a:ext uri="{FF2B5EF4-FFF2-40B4-BE49-F238E27FC236}">
                <a16:creationId xmlns:a16="http://schemas.microsoft.com/office/drawing/2014/main" id="{7163D19E-A898-FAD0-CFF3-7EBA38DF1676}"/>
              </a:ext>
            </a:extLst>
          </p:cNvPr>
          <p:cNvPicPr>
            <a:picLocks noChangeAspect="1"/>
          </p:cNvPicPr>
          <p:nvPr/>
        </p:nvPicPr>
        <p:blipFill>
          <a:blip r:embed="rId2"/>
          <a:stretch>
            <a:fillRect/>
          </a:stretch>
        </p:blipFill>
        <p:spPr>
          <a:xfrm>
            <a:off x="1295400" y="2959138"/>
            <a:ext cx="6096000" cy="2692557"/>
          </a:xfrm>
          <a:prstGeom prst="rect">
            <a:avLst/>
          </a:prstGeom>
        </p:spPr>
      </p:pic>
      <p:sp>
        <p:nvSpPr>
          <p:cNvPr id="6" name="Arrow: Right 5">
            <a:extLst>
              <a:ext uri="{FF2B5EF4-FFF2-40B4-BE49-F238E27FC236}">
                <a16:creationId xmlns:a16="http://schemas.microsoft.com/office/drawing/2014/main" id="{EA6A7807-767B-3A50-AAE6-6751584DE6BC}"/>
              </a:ext>
            </a:extLst>
          </p:cNvPr>
          <p:cNvSpPr/>
          <p:nvPr/>
        </p:nvSpPr>
        <p:spPr>
          <a:xfrm>
            <a:off x="327228" y="49530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5317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883A2-70AD-B49D-05B0-AFD4B5249565}"/>
              </a:ext>
            </a:extLst>
          </p:cNvPr>
          <p:cNvSpPr>
            <a:spLocks noGrp="1"/>
          </p:cNvSpPr>
          <p:nvPr>
            <p:ph type="title"/>
          </p:nvPr>
        </p:nvSpPr>
        <p:spPr/>
        <p:txBody>
          <a:bodyPr/>
          <a:lstStyle/>
          <a:p>
            <a:r>
              <a:rPr lang="en-SG" dirty="0" err="1"/>
              <a:t>Javascript</a:t>
            </a:r>
            <a:r>
              <a:rPr lang="en-SG" dirty="0"/>
              <a:t> – multiple line ‘line1’ + ‘line2'</a:t>
            </a:r>
          </a:p>
        </p:txBody>
      </p:sp>
      <p:sp>
        <p:nvSpPr>
          <p:cNvPr id="4" name="TextBox 3">
            <a:extLst>
              <a:ext uri="{FF2B5EF4-FFF2-40B4-BE49-F238E27FC236}">
                <a16:creationId xmlns:a16="http://schemas.microsoft.com/office/drawing/2014/main" id="{4B788961-EFFA-C23B-0296-0FFF400B8A57}"/>
              </a:ext>
            </a:extLst>
          </p:cNvPr>
          <p:cNvSpPr txBox="1"/>
          <p:nvPr/>
        </p:nvSpPr>
        <p:spPr>
          <a:xfrm>
            <a:off x="609600" y="1752600"/>
            <a:ext cx="7924800" cy="1754326"/>
          </a:xfrm>
          <a:prstGeom prst="rect">
            <a:avLst/>
          </a:prstGeom>
          <a:noFill/>
        </p:spPr>
        <p:txBody>
          <a:bodyPr wrap="square">
            <a:spAutoFit/>
          </a:bodyPr>
          <a:lstStyle/>
          <a:p>
            <a:r>
              <a:rPr lang="en-US" dirty="0"/>
              <a:t> &lt;button onclick="</a:t>
            </a:r>
            <a:r>
              <a:rPr lang="en-US" dirty="0" err="1"/>
              <a:t>showMessage</a:t>
            </a:r>
            <a:r>
              <a:rPr lang="en-US" dirty="0"/>
              <a:t>()"&gt;Joke!&lt;/button&gt;</a:t>
            </a:r>
          </a:p>
          <a:p>
            <a:r>
              <a:rPr lang="en-US" dirty="0"/>
              <a:t>&lt;script&gt;</a:t>
            </a:r>
          </a:p>
          <a:p>
            <a:r>
              <a:rPr lang="en-US" dirty="0"/>
              <a:t>    function </a:t>
            </a:r>
            <a:r>
              <a:rPr lang="en-US" dirty="0" err="1"/>
              <a:t>showMessage</a:t>
            </a:r>
            <a:r>
              <a:rPr lang="en-US" dirty="0"/>
              <a:t>() {</a:t>
            </a:r>
          </a:p>
          <a:p>
            <a:r>
              <a:rPr lang="en-US" dirty="0"/>
              <a:t>        alert('Hello, welcome to the simple JavaScript example!');</a:t>
            </a:r>
          </a:p>
          <a:p>
            <a:r>
              <a:rPr lang="en-US" dirty="0"/>
              <a:t>    }</a:t>
            </a:r>
          </a:p>
          <a:p>
            <a:r>
              <a:rPr lang="en-US" dirty="0"/>
              <a:t>&lt;/script&gt;</a:t>
            </a:r>
            <a:endParaRPr lang="en-SG" dirty="0"/>
          </a:p>
        </p:txBody>
      </p:sp>
      <p:sp>
        <p:nvSpPr>
          <p:cNvPr id="6" name="TextBox 5">
            <a:extLst>
              <a:ext uri="{FF2B5EF4-FFF2-40B4-BE49-F238E27FC236}">
                <a16:creationId xmlns:a16="http://schemas.microsoft.com/office/drawing/2014/main" id="{C4B1DB1C-7256-F24A-07CC-47E6F0C83D44}"/>
              </a:ext>
            </a:extLst>
          </p:cNvPr>
          <p:cNvSpPr txBox="1"/>
          <p:nvPr/>
        </p:nvSpPr>
        <p:spPr>
          <a:xfrm>
            <a:off x="541020" y="3835396"/>
            <a:ext cx="7010400" cy="923330"/>
          </a:xfrm>
          <a:prstGeom prst="rect">
            <a:avLst/>
          </a:prstGeom>
          <a:noFill/>
        </p:spPr>
        <p:txBody>
          <a:bodyPr wrap="square">
            <a:spAutoFit/>
          </a:bodyPr>
          <a:lstStyle/>
          <a:p>
            <a:r>
              <a:rPr lang="en-SG" dirty="0"/>
              <a:t>&lt;body&gt;</a:t>
            </a:r>
          </a:p>
          <a:p>
            <a:r>
              <a:rPr lang="en-SG" dirty="0"/>
              <a:t>&lt;script </a:t>
            </a:r>
            <a:r>
              <a:rPr lang="en-SG" dirty="0" err="1"/>
              <a:t>src</a:t>
            </a:r>
            <a:r>
              <a:rPr lang="en-SG" dirty="0"/>
              <a:t>="{{</a:t>
            </a:r>
            <a:r>
              <a:rPr lang="en-SG" dirty="0" err="1"/>
              <a:t>url_for</a:t>
            </a:r>
            <a:r>
              <a:rPr lang="en-SG" dirty="0"/>
              <a:t>('static', filename='script.js')}}"&gt;&lt;/script&gt;</a:t>
            </a:r>
          </a:p>
          <a:p>
            <a:r>
              <a:rPr lang="en-SG" dirty="0"/>
              <a:t>&lt;/body&gt;</a:t>
            </a:r>
          </a:p>
        </p:txBody>
      </p:sp>
      <p:sp>
        <p:nvSpPr>
          <p:cNvPr id="8" name="TextBox 7">
            <a:extLst>
              <a:ext uri="{FF2B5EF4-FFF2-40B4-BE49-F238E27FC236}">
                <a16:creationId xmlns:a16="http://schemas.microsoft.com/office/drawing/2014/main" id="{E042EF7C-8AA7-2C35-56A2-4821EC471A7E}"/>
              </a:ext>
            </a:extLst>
          </p:cNvPr>
          <p:cNvSpPr txBox="1"/>
          <p:nvPr/>
        </p:nvSpPr>
        <p:spPr>
          <a:xfrm>
            <a:off x="541020" y="4758282"/>
            <a:ext cx="7509681" cy="1477328"/>
          </a:xfrm>
          <a:prstGeom prst="rect">
            <a:avLst/>
          </a:prstGeom>
          <a:noFill/>
        </p:spPr>
        <p:txBody>
          <a:bodyPr wrap="square">
            <a:spAutoFit/>
          </a:bodyPr>
          <a:lstStyle/>
          <a:p>
            <a:r>
              <a:rPr lang="en-US" dirty="0"/>
              <a:t>In script.js file</a:t>
            </a:r>
          </a:p>
          <a:p>
            <a:endParaRPr lang="en-US" dirty="0"/>
          </a:p>
          <a:p>
            <a:r>
              <a:rPr lang="en-US" dirty="0"/>
              <a:t>function </a:t>
            </a:r>
            <a:r>
              <a:rPr lang="en-US" dirty="0" err="1"/>
              <a:t>showMessage</a:t>
            </a:r>
            <a:r>
              <a:rPr lang="en-US" dirty="0"/>
              <a:t>() {</a:t>
            </a:r>
          </a:p>
          <a:p>
            <a:r>
              <a:rPr lang="en-US" dirty="0"/>
              <a:t>    alert('Hello, welcome to the simple JavaScript example 2!');</a:t>
            </a:r>
          </a:p>
          <a:p>
            <a:r>
              <a:rPr lang="en-US" dirty="0"/>
              <a:t>}</a:t>
            </a:r>
            <a:endParaRPr lang="en-SG" dirty="0"/>
          </a:p>
        </p:txBody>
      </p:sp>
      <p:sp>
        <p:nvSpPr>
          <p:cNvPr id="3" name="TextBox 2">
            <a:extLst>
              <a:ext uri="{FF2B5EF4-FFF2-40B4-BE49-F238E27FC236}">
                <a16:creationId xmlns:a16="http://schemas.microsoft.com/office/drawing/2014/main" id="{C69C19BA-11E9-6178-C429-A155ACE6BF4B}"/>
              </a:ext>
            </a:extLst>
          </p:cNvPr>
          <p:cNvSpPr txBox="1"/>
          <p:nvPr/>
        </p:nvSpPr>
        <p:spPr>
          <a:xfrm>
            <a:off x="6577781" y="1716025"/>
            <a:ext cx="772969" cy="369332"/>
          </a:xfrm>
          <a:prstGeom prst="rect">
            <a:avLst/>
          </a:prstGeom>
          <a:noFill/>
        </p:spPr>
        <p:txBody>
          <a:bodyPr wrap="none" rtlCol="0">
            <a:spAutoFit/>
          </a:bodyPr>
          <a:lstStyle/>
          <a:p>
            <a:r>
              <a:rPr lang="en-SG" dirty="0"/>
              <a:t>type 1</a:t>
            </a:r>
          </a:p>
        </p:txBody>
      </p:sp>
      <p:sp>
        <p:nvSpPr>
          <p:cNvPr id="5" name="TextBox 4">
            <a:extLst>
              <a:ext uri="{FF2B5EF4-FFF2-40B4-BE49-F238E27FC236}">
                <a16:creationId xmlns:a16="http://schemas.microsoft.com/office/drawing/2014/main" id="{7638450D-A66C-4B20-154A-83F93215D94B}"/>
              </a:ext>
            </a:extLst>
          </p:cNvPr>
          <p:cNvSpPr txBox="1"/>
          <p:nvPr/>
        </p:nvSpPr>
        <p:spPr>
          <a:xfrm>
            <a:off x="6885039" y="4817368"/>
            <a:ext cx="772969" cy="369332"/>
          </a:xfrm>
          <a:prstGeom prst="rect">
            <a:avLst/>
          </a:prstGeom>
          <a:noFill/>
        </p:spPr>
        <p:txBody>
          <a:bodyPr wrap="none" rtlCol="0">
            <a:spAutoFit/>
          </a:bodyPr>
          <a:lstStyle/>
          <a:p>
            <a:r>
              <a:rPr lang="en-SG" dirty="0"/>
              <a:t>type 2</a:t>
            </a:r>
          </a:p>
        </p:txBody>
      </p:sp>
      <p:sp>
        <p:nvSpPr>
          <p:cNvPr id="7" name="TextBox 6">
            <a:extLst>
              <a:ext uri="{FF2B5EF4-FFF2-40B4-BE49-F238E27FC236}">
                <a16:creationId xmlns:a16="http://schemas.microsoft.com/office/drawing/2014/main" id="{48E6F3AB-D20F-EC7A-4CB1-0E4E07AB64C4}"/>
              </a:ext>
            </a:extLst>
          </p:cNvPr>
          <p:cNvSpPr txBox="1"/>
          <p:nvPr/>
        </p:nvSpPr>
        <p:spPr>
          <a:xfrm>
            <a:off x="4114800" y="283735"/>
            <a:ext cx="4572000" cy="523220"/>
          </a:xfrm>
          <a:prstGeom prst="rect">
            <a:avLst/>
          </a:prstGeom>
          <a:noFill/>
        </p:spPr>
        <p:txBody>
          <a:bodyPr wrap="square">
            <a:spAutoFit/>
          </a:bodyPr>
          <a:lstStyle/>
          <a:p>
            <a:r>
              <a:rPr lang="en-SG" sz="1400" dirty="0"/>
              <a:t>https://drive.google.com/drive/folders/1nExv1W-uXJWRNDaE4YkLtNMkuqcJmUup?usp=drive_link</a:t>
            </a:r>
          </a:p>
        </p:txBody>
      </p:sp>
      <p:sp>
        <p:nvSpPr>
          <p:cNvPr id="11" name="TextBox 10">
            <a:extLst>
              <a:ext uri="{FF2B5EF4-FFF2-40B4-BE49-F238E27FC236}">
                <a16:creationId xmlns:a16="http://schemas.microsoft.com/office/drawing/2014/main" id="{E4719442-196B-C46E-C41F-8817F7727739}"/>
              </a:ext>
            </a:extLst>
          </p:cNvPr>
          <p:cNvSpPr txBox="1"/>
          <p:nvPr/>
        </p:nvSpPr>
        <p:spPr>
          <a:xfrm>
            <a:off x="5531308" y="3165756"/>
            <a:ext cx="332365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Recording:</a:t>
            </a:r>
            <a:endParaRPr lang="en-US" sz="1400" dirty="0">
              <a:ea typeface="Calibri"/>
              <a:cs typeface="Calibri"/>
            </a:endParaRPr>
          </a:p>
          <a:p>
            <a:r>
              <a:rPr lang="en-US" sz="1400" dirty="0"/>
              <a:t>https://1drv.ms/v/s!Aik2a4x7tvLyjMIqgTYovzPfVeqQYA?e=52bpFj</a:t>
            </a:r>
          </a:p>
        </p:txBody>
      </p:sp>
    </p:spTree>
    <p:extLst>
      <p:ext uri="{BB962C8B-B14F-4D97-AF65-F5344CB8AC3E}">
        <p14:creationId xmlns:p14="http://schemas.microsoft.com/office/powerpoint/2010/main" val="1757526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D627-F937-DAEA-D902-9DF6D3D7E967}"/>
              </a:ext>
            </a:extLst>
          </p:cNvPr>
          <p:cNvSpPr>
            <a:spLocks noGrp="1"/>
          </p:cNvSpPr>
          <p:nvPr>
            <p:ph type="title"/>
          </p:nvPr>
        </p:nvSpPr>
        <p:spPr>
          <a:xfrm>
            <a:off x="188118" y="109576"/>
            <a:ext cx="8229600" cy="1143000"/>
          </a:xfrm>
        </p:spPr>
        <p:txBody>
          <a:bodyPr/>
          <a:lstStyle/>
          <a:p>
            <a:r>
              <a:rPr lang="en-SG" dirty="0"/>
              <a:t>Declare global</a:t>
            </a:r>
          </a:p>
        </p:txBody>
      </p:sp>
      <p:sp>
        <p:nvSpPr>
          <p:cNvPr id="4" name="TextBox 3">
            <a:extLst>
              <a:ext uri="{FF2B5EF4-FFF2-40B4-BE49-F238E27FC236}">
                <a16:creationId xmlns:a16="http://schemas.microsoft.com/office/drawing/2014/main" id="{47729914-E246-89A5-6612-68479B860522}"/>
              </a:ext>
            </a:extLst>
          </p:cNvPr>
          <p:cNvSpPr txBox="1"/>
          <p:nvPr/>
        </p:nvSpPr>
        <p:spPr>
          <a:xfrm>
            <a:off x="304800" y="1006277"/>
            <a:ext cx="7996237" cy="3970318"/>
          </a:xfrm>
          <a:prstGeom prst="rect">
            <a:avLst/>
          </a:prstGeom>
          <a:noFill/>
        </p:spPr>
        <p:txBody>
          <a:bodyPr wrap="square">
            <a:spAutoFit/>
          </a:bodyPr>
          <a:lstStyle/>
          <a:p>
            <a:r>
              <a:rPr lang="en-US" dirty="0" err="1"/>
              <a:t>first_time</a:t>
            </a:r>
            <a:r>
              <a:rPr lang="en-US" dirty="0"/>
              <a:t> = 1</a:t>
            </a:r>
          </a:p>
          <a:p>
            <a:r>
              <a:rPr lang="en-US" dirty="0"/>
              <a:t>name = ""</a:t>
            </a:r>
          </a:p>
          <a:p>
            <a:endParaRPr lang="en-US" dirty="0"/>
          </a:p>
          <a:p>
            <a:r>
              <a:rPr lang="en-US" dirty="0"/>
              <a:t>@app.route("/",methods=["GET","POST"])</a:t>
            </a:r>
          </a:p>
          <a:p>
            <a:r>
              <a:rPr lang="en-US" dirty="0"/>
              <a:t>def index():</a:t>
            </a:r>
          </a:p>
          <a:p>
            <a:r>
              <a:rPr lang="en-US" dirty="0"/>
              <a:t>    return(</a:t>
            </a:r>
            <a:r>
              <a:rPr lang="en-US" dirty="0" err="1"/>
              <a:t>render_template</a:t>
            </a:r>
            <a:r>
              <a:rPr lang="en-US" dirty="0"/>
              <a:t>("index.html"))</a:t>
            </a:r>
          </a:p>
          <a:p>
            <a:r>
              <a:rPr lang="en-US" dirty="0"/>
              <a:t>    </a:t>
            </a:r>
          </a:p>
          <a:p>
            <a:r>
              <a:rPr lang="en-US" dirty="0"/>
              <a:t>@app.route("/main",methods=["GET","POST"])</a:t>
            </a:r>
          </a:p>
          <a:p>
            <a:r>
              <a:rPr lang="en-US" dirty="0"/>
              <a:t>def main():</a:t>
            </a:r>
          </a:p>
          <a:p>
            <a:r>
              <a:rPr lang="en-US" dirty="0"/>
              <a:t>    </a:t>
            </a:r>
            <a:r>
              <a:rPr lang="en-US" dirty="0">
                <a:solidFill>
                  <a:srgbClr val="FF0000"/>
                </a:solidFill>
              </a:rPr>
              <a:t>global </a:t>
            </a:r>
            <a:r>
              <a:rPr lang="en-US" dirty="0" err="1">
                <a:solidFill>
                  <a:srgbClr val="FF0000"/>
                </a:solidFill>
              </a:rPr>
              <a:t>first_time</a:t>
            </a:r>
            <a:r>
              <a:rPr lang="en-US" dirty="0">
                <a:solidFill>
                  <a:srgbClr val="FF0000"/>
                </a:solidFill>
              </a:rPr>
              <a:t>, name</a:t>
            </a:r>
          </a:p>
          <a:p>
            <a:r>
              <a:rPr lang="en-US" dirty="0"/>
              <a:t>    if </a:t>
            </a:r>
            <a:r>
              <a:rPr lang="en-US" dirty="0" err="1"/>
              <a:t>first_time</a:t>
            </a:r>
            <a:r>
              <a:rPr lang="en-US" dirty="0"/>
              <a:t> == 1:</a:t>
            </a:r>
          </a:p>
          <a:p>
            <a:r>
              <a:rPr lang="en-US" dirty="0"/>
              <a:t>        name = </a:t>
            </a:r>
            <a:r>
              <a:rPr lang="en-US" dirty="0" err="1"/>
              <a:t>request.form.get</a:t>
            </a:r>
            <a:r>
              <a:rPr lang="en-US" dirty="0"/>
              <a:t>("name")</a:t>
            </a:r>
          </a:p>
          <a:p>
            <a:r>
              <a:rPr lang="en-US" dirty="0"/>
              <a:t>        </a:t>
            </a:r>
            <a:r>
              <a:rPr lang="en-US" dirty="0" err="1"/>
              <a:t>first_time</a:t>
            </a:r>
            <a:r>
              <a:rPr lang="en-US" dirty="0"/>
              <a:t> = 0</a:t>
            </a:r>
          </a:p>
          <a:p>
            <a:r>
              <a:rPr lang="en-US" dirty="0"/>
              <a:t>    return(</a:t>
            </a:r>
            <a:r>
              <a:rPr lang="en-US" dirty="0" err="1"/>
              <a:t>render_template</a:t>
            </a:r>
            <a:r>
              <a:rPr lang="en-US" dirty="0"/>
              <a:t>("</a:t>
            </a:r>
            <a:r>
              <a:rPr lang="en-US" dirty="0" err="1"/>
              <a:t>main.html",r</a:t>
            </a:r>
            <a:r>
              <a:rPr lang="en-US" dirty="0"/>
              <a:t>=name))</a:t>
            </a:r>
          </a:p>
        </p:txBody>
      </p:sp>
      <p:sp>
        <p:nvSpPr>
          <p:cNvPr id="5" name="TextBox 4">
            <a:extLst>
              <a:ext uri="{FF2B5EF4-FFF2-40B4-BE49-F238E27FC236}">
                <a16:creationId xmlns:a16="http://schemas.microsoft.com/office/drawing/2014/main" id="{56F96E26-B038-3878-5EB9-7217C554D0FA}"/>
              </a:ext>
            </a:extLst>
          </p:cNvPr>
          <p:cNvSpPr txBox="1"/>
          <p:nvPr/>
        </p:nvSpPr>
        <p:spPr>
          <a:xfrm>
            <a:off x="482599" y="4976595"/>
            <a:ext cx="8153400" cy="1200329"/>
          </a:xfrm>
          <a:prstGeom prst="rect">
            <a:avLst/>
          </a:prstGeom>
          <a:noFill/>
        </p:spPr>
        <p:txBody>
          <a:bodyPr wrap="square">
            <a:spAutoFit/>
          </a:bodyPr>
          <a:lstStyle/>
          <a:p>
            <a:r>
              <a:rPr lang="en-SG" dirty="0"/>
              <a:t>def end():</a:t>
            </a:r>
          </a:p>
          <a:p>
            <a:r>
              <a:rPr lang="en-SG" dirty="0"/>
              <a:t>    global </a:t>
            </a:r>
            <a:r>
              <a:rPr lang="en-SG" dirty="0" err="1"/>
              <a:t>change_name_flag</a:t>
            </a:r>
            <a:endParaRPr lang="en-SG" dirty="0"/>
          </a:p>
          <a:p>
            <a:r>
              <a:rPr lang="en-SG" dirty="0"/>
              <a:t>    </a:t>
            </a:r>
            <a:r>
              <a:rPr lang="en-SG" dirty="0" err="1"/>
              <a:t>change_name_flag</a:t>
            </a:r>
            <a:r>
              <a:rPr lang="en-SG" dirty="0"/>
              <a:t> = 1    </a:t>
            </a:r>
          </a:p>
          <a:p>
            <a:r>
              <a:rPr lang="en-SG" dirty="0"/>
              <a:t>    return(</a:t>
            </a:r>
            <a:r>
              <a:rPr lang="en-SG" dirty="0" err="1"/>
              <a:t>render_template</a:t>
            </a:r>
            <a:r>
              <a:rPr lang="en-SG" dirty="0"/>
              <a:t>("</a:t>
            </a:r>
            <a:r>
              <a:rPr lang="en-SG" dirty="0" err="1"/>
              <a:t>index.html",r</a:t>
            </a:r>
            <a:r>
              <a:rPr lang="en-SG" dirty="0"/>
              <a:t>=name))</a:t>
            </a:r>
          </a:p>
        </p:txBody>
      </p:sp>
    </p:spTree>
    <p:extLst>
      <p:ext uri="{BB962C8B-B14F-4D97-AF65-F5344CB8AC3E}">
        <p14:creationId xmlns:p14="http://schemas.microsoft.com/office/powerpoint/2010/main" val="3884092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E227-68E0-2C7E-9054-A001D81F0C45}"/>
              </a:ext>
            </a:extLst>
          </p:cNvPr>
          <p:cNvSpPr>
            <a:spLocks noGrp="1"/>
          </p:cNvSpPr>
          <p:nvPr>
            <p:ph type="title"/>
          </p:nvPr>
        </p:nvSpPr>
        <p:spPr>
          <a:xfrm>
            <a:off x="6479336" y="563632"/>
            <a:ext cx="2207463" cy="659308"/>
          </a:xfrm>
        </p:spPr>
        <p:txBody>
          <a:bodyPr/>
          <a:lstStyle/>
          <a:p>
            <a:r>
              <a:rPr lang="en-SG" dirty="0"/>
              <a:t>SQL</a:t>
            </a:r>
          </a:p>
        </p:txBody>
      </p:sp>
      <p:sp>
        <p:nvSpPr>
          <p:cNvPr id="4" name="TextBox 3">
            <a:extLst>
              <a:ext uri="{FF2B5EF4-FFF2-40B4-BE49-F238E27FC236}">
                <a16:creationId xmlns:a16="http://schemas.microsoft.com/office/drawing/2014/main" id="{F46D5012-2512-1BD7-623C-9F5968F182FF}"/>
              </a:ext>
            </a:extLst>
          </p:cNvPr>
          <p:cNvSpPr txBox="1"/>
          <p:nvPr/>
        </p:nvSpPr>
        <p:spPr>
          <a:xfrm>
            <a:off x="199995" y="74273"/>
            <a:ext cx="7637765" cy="1015663"/>
          </a:xfrm>
          <a:prstGeom prst="rect">
            <a:avLst/>
          </a:prstGeom>
          <a:noFill/>
        </p:spPr>
        <p:txBody>
          <a:bodyPr wrap="square">
            <a:spAutoFit/>
          </a:bodyPr>
          <a:lstStyle/>
          <a:p>
            <a:r>
              <a:rPr lang="en-SG" sz="1200" dirty="0"/>
              <a:t>import sqlite3</a:t>
            </a:r>
          </a:p>
          <a:p>
            <a:r>
              <a:rPr lang="en-SG" sz="1200" dirty="0"/>
              <a:t>import datetime</a:t>
            </a:r>
          </a:p>
          <a:p>
            <a:r>
              <a:rPr lang="en-SG" sz="1200" dirty="0"/>
              <a:t>conn = sqlite3.connect(‘</a:t>
            </a:r>
            <a:r>
              <a:rPr lang="en-SG" sz="1200" dirty="0" err="1"/>
              <a:t>user.db</a:t>
            </a:r>
            <a:r>
              <a:rPr lang="en-SG" sz="1200" dirty="0"/>
              <a:t>')</a:t>
            </a:r>
          </a:p>
          <a:p>
            <a:r>
              <a:rPr lang="en-SG" sz="1200" dirty="0" err="1"/>
              <a:t>conn.execute</a:t>
            </a:r>
            <a:r>
              <a:rPr lang="en-SG" sz="1200" dirty="0"/>
              <a:t>('CREATE TABLE user (name text, timestamp timestamp)')</a:t>
            </a:r>
          </a:p>
          <a:p>
            <a:r>
              <a:rPr lang="en-SG" sz="1200" dirty="0" err="1"/>
              <a:t>conn.close</a:t>
            </a:r>
            <a:r>
              <a:rPr lang="en-SG" sz="1200" dirty="0"/>
              <a:t>()</a:t>
            </a:r>
          </a:p>
        </p:txBody>
      </p:sp>
      <p:sp>
        <p:nvSpPr>
          <p:cNvPr id="10" name="TextBox 9">
            <a:extLst>
              <a:ext uri="{FF2B5EF4-FFF2-40B4-BE49-F238E27FC236}">
                <a16:creationId xmlns:a16="http://schemas.microsoft.com/office/drawing/2014/main" id="{6D779176-4B96-18A2-B29F-6E452685FEDA}"/>
              </a:ext>
            </a:extLst>
          </p:cNvPr>
          <p:cNvSpPr txBox="1"/>
          <p:nvPr/>
        </p:nvSpPr>
        <p:spPr>
          <a:xfrm>
            <a:off x="255244" y="2349121"/>
            <a:ext cx="4572000" cy="276999"/>
          </a:xfrm>
          <a:prstGeom prst="rect">
            <a:avLst/>
          </a:prstGeom>
          <a:noFill/>
        </p:spPr>
        <p:txBody>
          <a:bodyPr wrap="square">
            <a:spAutoFit/>
          </a:bodyPr>
          <a:lstStyle/>
          <a:p>
            <a:r>
              <a:rPr lang="en-SG" sz="1200" dirty="0"/>
              <a:t>name= input("Enter name: ")</a:t>
            </a:r>
          </a:p>
        </p:txBody>
      </p:sp>
      <p:sp>
        <p:nvSpPr>
          <p:cNvPr id="12" name="TextBox 11">
            <a:extLst>
              <a:ext uri="{FF2B5EF4-FFF2-40B4-BE49-F238E27FC236}">
                <a16:creationId xmlns:a16="http://schemas.microsoft.com/office/drawing/2014/main" id="{FD5A4C53-29AA-6EE4-CBEA-07442602469E}"/>
              </a:ext>
            </a:extLst>
          </p:cNvPr>
          <p:cNvSpPr txBox="1"/>
          <p:nvPr/>
        </p:nvSpPr>
        <p:spPr>
          <a:xfrm>
            <a:off x="255244" y="2600741"/>
            <a:ext cx="4572000" cy="461665"/>
          </a:xfrm>
          <a:prstGeom prst="rect">
            <a:avLst/>
          </a:prstGeom>
          <a:noFill/>
        </p:spPr>
        <p:txBody>
          <a:bodyPr wrap="square">
            <a:spAutoFit/>
          </a:bodyPr>
          <a:lstStyle/>
          <a:p>
            <a:r>
              <a:rPr lang="en-SG" sz="1200" dirty="0"/>
              <a:t>t = </a:t>
            </a:r>
            <a:r>
              <a:rPr lang="en-SG" sz="1200" dirty="0" err="1"/>
              <a:t>datetime.datetime.now</a:t>
            </a:r>
            <a:r>
              <a:rPr lang="en-SG" sz="1200" dirty="0"/>
              <a:t>()</a:t>
            </a:r>
          </a:p>
          <a:p>
            <a:r>
              <a:rPr lang="en-SG" sz="1200" dirty="0"/>
              <a:t>t</a:t>
            </a:r>
          </a:p>
        </p:txBody>
      </p:sp>
      <p:sp>
        <p:nvSpPr>
          <p:cNvPr id="14" name="TextBox 13">
            <a:extLst>
              <a:ext uri="{FF2B5EF4-FFF2-40B4-BE49-F238E27FC236}">
                <a16:creationId xmlns:a16="http://schemas.microsoft.com/office/drawing/2014/main" id="{DC509A68-C609-C135-02F7-0E07BE525651}"/>
              </a:ext>
            </a:extLst>
          </p:cNvPr>
          <p:cNvSpPr txBox="1"/>
          <p:nvPr/>
        </p:nvSpPr>
        <p:spPr>
          <a:xfrm>
            <a:off x="255244" y="2960290"/>
            <a:ext cx="8518507" cy="1200329"/>
          </a:xfrm>
          <a:prstGeom prst="rect">
            <a:avLst/>
          </a:prstGeom>
          <a:noFill/>
        </p:spPr>
        <p:txBody>
          <a:bodyPr wrap="square">
            <a:spAutoFit/>
          </a:bodyPr>
          <a:lstStyle/>
          <a:p>
            <a:r>
              <a:rPr lang="en-SG" sz="1200" dirty="0"/>
              <a:t>conn = sqlite3.connect(‘</a:t>
            </a:r>
            <a:r>
              <a:rPr lang="en-SG" sz="1200" dirty="0" err="1"/>
              <a:t>user.db</a:t>
            </a:r>
            <a:r>
              <a:rPr lang="en-SG" sz="1200" dirty="0"/>
              <a:t>')</a:t>
            </a:r>
          </a:p>
          <a:p>
            <a:r>
              <a:rPr lang="en-SG" sz="1200" dirty="0"/>
              <a:t>c = </a:t>
            </a:r>
            <a:r>
              <a:rPr lang="en-SG" sz="1200" dirty="0" err="1"/>
              <a:t>conn.cursor</a:t>
            </a:r>
            <a:r>
              <a:rPr lang="en-SG" sz="1200" dirty="0"/>
              <a:t>()</a:t>
            </a:r>
          </a:p>
          <a:p>
            <a:r>
              <a:rPr lang="en-SG" sz="1200" dirty="0" err="1"/>
              <a:t>c.execute</a:t>
            </a:r>
            <a:r>
              <a:rPr lang="en-SG" sz="1200" dirty="0"/>
              <a:t>('INSERT INTO user (</a:t>
            </a:r>
            <a:r>
              <a:rPr lang="en-SG" sz="1200" dirty="0" err="1"/>
              <a:t>name,timestamp</a:t>
            </a:r>
            <a:r>
              <a:rPr lang="en-SG" sz="1200" dirty="0"/>
              <a:t>) VALUES(?,?)',(</a:t>
            </a:r>
            <a:r>
              <a:rPr lang="en-SG" sz="1200" dirty="0" err="1"/>
              <a:t>name,t</a:t>
            </a:r>
            <a:r>
              <a:rPr lang="en-SG" sz="1200" dirty="0"/>
              <a:t>))</a:t>
            </a:r>
          </a:p>
          <a:p>
            <a:r>
              <a:rPr lang="en-SG" sz="1200" dirty="0" err="1"/>
              <a:t>conn.commit</a:t>
            </a:r>
            <a:r>
              <a:rPr lang="en-SG" sz="1200" dirty="0"/>
              <a:t>()</a:t>
            </a:r>
          </a:p>
          <a:p>
            <a:r>
              <a:rPr lang="en-SG" sz="1200" dirty="0" err="1"/>
              <a:t>c.close</a:t>
            </a:r>
            <a:r>
              <a:rPr lang="en-SG" sz="1200" dirty="0"/>
              <a:t>()</a:t>
            </a:r>
          </a:p>
          <a:p>
            <a:r>
              <a:rPr lang="en-SG" sz="1200" dirty="0" err="1"/>
              <a:t>conn.close</a:t>
            </a:r>
            <a:r>
              <a:rPr lang="en-SG" sz="1200" dirty="0"/>
              <a:t>()</a:t>
            </a:r>
          </a:p>
        </p:txBody>
      </p:sp>
      <p:sp>
        <p:nvSpPr>
          <p:cNvPr id="16" name="TextBox 15">
            <a:extLst>
              <a:ext uri="{FF2B5EF4-FFF2-40B4-BE49-F238E27FC236}">
                <a16:creationId xmlns:a16="http://schemas.microsoft.com/office/drawing/2014/main" id="{BF1D083D-FFAE-FF68-84C1-0F2AC125959B}"/>
              </a:ext>
            </a:extLst>
          </p:cNvPr>
          <p:cNvSpPr txBox="1"/>
          <p:nvPr/>
        </p:nvSpPr>
        <p:spPr>
          <a:xfrm>
            <a:off x="255244" y="4160619"/>
            <a:ext cx="6925318" cy="1938992"/>
          </a:xfrm>
          <a:prstGeom prst="rect">
            <a:avLst/>
          </a:prstGeom>
          <a:noFill/>
        </p:spPr>
        <p:txBody>
          <a:bodyPr wrap="square">
            <a:spAutoFit/>
          </a:bodyPr>
          <a:lstStyle/>
          <a:p>
            <a:r>
              <a:rPr lang="en-SG" sz="1200" dirty="0"/>
              <a:t>conn = sqlite3.connect(‘</a:t>
            </a:r>
            <a:r>
              <a:rPr lang="en-SG" sz="1200" dirty="0" err="1"/>
              <a:t>user.db</a:t>
            </a:r>
            <a:r>
              <a:rPr lang="en-SG" sz="1200" dirty="0"/>
              <a:t>’)</a:t>
            </a:r>
          </a:p>
          <a:p>
            <a:r>
              <a:rPr lang="en-SG" sz="1200" dirty="0"/>
              <a:t>c = </a:t>
            </a:r>
            <a:r>
              <a:rPr lang="en-SG" sz="1200" dirty="0" err="1"/>
              <a:t>conn.cursor</a:t>
            </a:r>
            <a:r>
              <a:rPr lang="en-SG" sz="1200" dirty="0"/>
              <a:t>()</a:t>
            </a:r>
          </a:p>
          <a:p>
            <a:r>
              <a:rPr lang="en-SG" sz="1200" dirty="0" err="1"/>
              <a:t>c.execute</a:t>
            </a:r>
            <a:r>
              <a:rPr lang="en-SG" sz="1200" dirty="0"/>
              <a:t>('''select *</a:t>
            </a:r>
          </a:p>
          <a:p>
            <a:r>
              <a:rPr lang="en-SG" sz="1200" dirty="0"/>
              <a:t>from user''')</a:t>
            </a:r>
          </a:p>
          <a:p>
            <a:r>
              <a:rPr lang="en-SG" sz="1200" dirty="0"/>
              <a:t>r=""</a:t>
            </a:r>
          </a:p>
          <a:p>
            <a:r>
              <a:rPr lang="en-SG" sz="1200" dirty="0"/>
              <a:t>for row in c:</a:t>
            </a:r>
          </a:p>
          <a:p>
            <a:r>
              <a:rPr lang="en-SG" sz="1200" dirty="0"/>
              <a:t>    print(row)</a:t>
            </a:r>
          </a:p>
          <a:p>
            <a:r>
              <a:rPr lang="en-SG" sz="1200" dirty="0"/>
              <a:t>    r = r + str(row)</a:t>
            </a:r>
          </a:p>
          <a:p>
            <a:r>
              <a:rPr lang="en-SG" sz="1200" dirty="0" err="1"/>
              <a:t>c.close</a:t>
            </a:r>
            <a:r>
              <a:rPr lang="en-SG" sz="1200" dirty="0"/>
              <a:t>()</a:t>
            </a:r>
          </a:p>
          <a:p>
            <a:r>
              <a:rPr lang="en-SG" sz="1200" dirty="0" err="1"/>
              <a:t>conn.close</a:t>
            </a:r>
            <a:r>
              <a:rPr lang="en-SG" sz="1200" dirty="0"/>
              <a:t>()</a:t>
            </a:r>
          </a:p>
        </p:txBody>
      </p:sp>
      <p:sp>
        <p:nvSpPr>
          <p:cNvPr id="5" name="TextBox 4">
            <a:extLst>
              <a:ext uri="{FF2B5EF4-FFF2-40B4-BE49-F238E27FC236}">
                <a16:creationId xmlns:a16="http://schemas.microsoft.com/office/drawing/2014/main" id="{FC957220-9C6F-8871-293E-3B9F950753BC}"/>
              </a:ext>
            </a:extLst>
          </p:cNvPr>
          <p:cNvSpPr txBox="1"/>
          <p:nvPr/>
        </p:nvSpPr>
        <p:spPr>
          <a:xfrm>
            <a:off x="255244" y="1030377"/>
            <a:ext cx="5718797" cy="1384995"/>
          </a:xfrm>
          <a:prstGeom prst="rect">
            <a:avLst/>
          </a:prstGeom>
          <a:noFill/>
        </p:spPr>
        <p:txBody>
          <a:bodyPr wrap="square">
            <a:spAutoFit/>
          </a:bodyPr>
          <a:lstStyle/>
          <a:p>
            <a:r>
              <a:rPr lang="en-SG" sz="1200" dirty="0"/>
              <a:t>#check</a:t>
            </a:r>
          </a:p>
          <a:p>
            <a:r>
              <a:rPr lang="en-SG" sz="1200" dirty="0"/>
              <a:t>conn = sqlite3.connect(’</a:t>
            </a:r>
            <a:r>
              <a:rPr lang="en-SG" sz="1200" dirty="0" err="1"/>
              <a:t>user.db</a:t>
            </a:r>
            <a:r>
              <a:rPr lang="en-SG" sz="1200" dirty="0"/>
              <a:t>')</a:t>
            </a:r>
          </a:p>
          <a:p>
            <a:r>
              <a:rPr lang="en-SG" sz="1200" dirty="0"/>
              <a:t>c = </a:t>
            </a:r>
            <a:r>
              <a:rPr lang="en-SG" sz="1200" dirty="0" err="1"/>
              <a:t>conn.cursor</a:t>
            </a:r>
            <a:r>
              <a:rPr lang="en-SG" sz="1200" dirty="0"/>
              <a:t>()</a:t>
            </a:r>
          </a:p>
          <a:p>
            <a:r>
              <a:rPr lang="en-SG" sz="1200" dirty="0" err="1"/>
              <a:t>c.execute</a:t>
            </a:r>
            <a:r>
              <a:rPr lang="en-SG" sz="1200" dirty="0"/>
              <a:t>('select * from user')</a:t>
            </a:r>
          </a:p>
          <a:p>
            <a:r>
              <a:rPr lang="en-SG" sz="1200" dirty="0"/>
              <a:t>print(</a:t>
            </a:r>
            <a:r>
              <a:rPr lang="en-SG" sz="1200" dirty="0" err="1"/>
              <a:t>c.description</a:t>
            </a:r>
            <a:r>
              <a:rPr lang="en-SG" sz="1200" dirty="0"/>
              <a:t>)</a:t>
            </a:r>
          </a:p>
          <a:p>
            <a:r>
              <a:rPr lang="en-SG" sz="1200" dirty="0" err="1"/>
              <a:t>c.close</a:t>
            </a:r>
            <a:endParaRPr lang="en-SG" sz="1200" dirty="0"/>
          </a:p>
          <a:p>
            <a:r>
              <a:rPr lang="en-SG" sz="1200" dirty="0" err="1"/>
              <a:t>conn.close</a:t>
            </a:r>
            <a:r>
              <a:rPr lang="en-SG" sz="1200" dirty="0"/>
              <a:t>()</a:t>
            </a:r>
          </a:p>
        </p:txBody>
      </p:sp>
      <p:sp>
        <p:nvSpPr>
          <p:cNvPr id="3" name="TextBox 2">
            <a:extLst>
              <a:ext uri="{FF2B5EF4-FFF2-40B4-BE49-F238E27FC236}">
                <a16:creationId xmlns:a16="http://schemas.microsoft.com/office/drawing/2014/main" id="{DF45EDF5-C190-B41E-EE61-B4D0104FBD99}"/>
              </a:ext>
            </a:extLst>
          </p:cNvPr>
          <p:cNvSpPr txBox="1"/>
          <p:nvPr/>
        </p:nvSpPr>
        <p:spPr>
          <a:xfrm>
            <a:off x="2711609" y="4976823"/>
            <a:ext cx="6033386" cy="1200329"/>
          </a:xfrm>
          <a:prstGeom prst="rect">
            <a:avLst/>
          </a:prstGeom>
          <a:noFill/>
        </p:spPr>
        <p:txBody>
          <a:bodyPr wrap="square">
            <a:spAutoFit/>
          </a:bodyPr>
          <a:lstStyle/>
          <a:p>
            <a:r>
              <a:rPr lang="en-SG" sz="1200" dirty="0"/>
              <a:t>conn = sqlite3.connect(‘</a:t>
            </a:r>
            <a:r>
              <a:rPr lang="en-SG" sz="1200" dirty="0" err="1"/>
              <a:t>user.db</a:t>
            </a:r>
            <a:r>
              <a:rPr lang="en-SG" sz="1200" dirty="0"/>
              <a:t>')</a:t>
            </a:r>
          </a:p>
          <a:p>
            <a:r>
              <a:rPr lang="en-SG" sz="1200" dirty="0"/>
              <a:t>c = </a:t>
            </a:r>
            <a:r>
              <a:rPr lang="en-SG" sz="1200" dirty="0" err="1"/>
              <a:t>conn.cursor</a:t>
            </a:r>
            <a:r>
              <a:rPr lang="en-SG" sz="1200" dirty="0"/>
              <a:t>()</a:t>
            </a:r>
          </a:p>
          <a:p>
            <a:r>
              <a:rPr lang="en-SG" sz="1200" dirty="0" err="1"/>
              <a:t>c.execute</a:t>
            </a:r>
            <a:r>
              <a:rPr lang="en-SG" sz="1200" dirty="0"/>
              <a:t>('DELETE FROM user',);</a:t>
            </a:r>
          </a:p>
          <a:p>
            <a:r>
              <a:rPr lang="en-SG" sz="1200" dirty="0" err="1"/>
              <a:t>conn.commit</a:t>
            </a:r>
            <a:r>
              <a:rPr lang="en-SG" sz="1200" dirty="0"/>
              <a:t>()</a:t>
            </a:r>
          </a:p>
          <a:p>
            <a:r>
              <a:rPr lang="en-SG" sz="1200" dirty="0" err="1"/>
              <a:t>c.close</a:t>
            </a:r>
            <a:r>
              <a:rPr lang="en-SG" sz="1200" dirty="0"/>
              <a:t>()</a:t>
            </a:r>
          </a:p>
          <a:p>
            <a:r>
              <a:rPr lang="en-SG" sz="1200" dirty="0" err="1"/>
              <a:t>conn.close</a:t>
            </a:r>
            <a:r>
              <a:rPr lang="en-SG" sz="1200" dirty="0"/>
              <a:t>()</a:t>
            </a:r>
          </a:p>
        </p:txBody>
      </p:sp>
      <p:sp>
        <p:nvSpPr>
          <p:cNvPr id="6" name="TextBox 5">
            <a:extLst>
              <a:ext uri="{FF2B5EF4-FFF2-40B4-BE49-F238E27FC236}">
                <a16:creationId xmlns:a16="http://schemas.microsoft.com/office/drawing/2014/main" id="{D6E2DEF7-501F-716A-A3B7-6756DA13D8DF}"/>
              </a:ext>
            </a:extLst>
          </p:cNvPr>
          <p:cNvSpPr txBox="1"/>
          <p:nvPr/>
        </p:nvSpPr>
        <p:spPr>
          <a:xfrm>
            <a:off x="6005015" y="1425791"/>
            <a:ext cx="2995684" cy="646331"/>
          </a:xfrm>
          <a:prstGeom prst="rect">
            <a:avLst/>
          </a:prstGeom>
          <a:noFill/>
        </p:spPr>
        <p:txBody>
          <a:bodyPr wrap="square">
            <a:spAutoFit/>
          </a:bodyPr>
          <a:lstStyle/>
          <a:p>
            <a:r>
              <a:rPr lang="en-SG" sz="1200" dirty="0"/>
              <a:t>https://colab.research.google.com/drive/1cqxSAaPmQnFWhp7ie9DpHMmxgewmlQAZ?usp=drive_link</a:t>
            </a:r>
          </a:p>
        </p:txBody>
      </p:sp>
      <p:sp>
        <p:nvSpPr>
          <p:cNvPr id="7" name="TextBox 6">
            <a:extLst>
              <a:ext uri="{FF2B5EF4-FFF2-40B4-BE49-F238E27FC236}">
                <a16:creationId xmlns:a16="http://schemas.microsoft.com/office/drawing/2014/main" id="{59C06237-8956-7080-521B-233D9D87199F}"/>
              </a:ext>
            </a:extLst>
          </p:cNvPr>
          <p:cNvSpPr txBox="1"/>
          <p:nvPr/>
        </p:nvSpPr>
        <p:spPr>
          <a:xfrm>
            <a:off x="6348793" y="2340653"/>
            <a:ext cx="2030932" cy="1200329"/>
          </a:xfrm>
          <a:prstGeom prst="rect">
            <a:avLst/>
          </a:prstGeom>
          <a:noFill/>
        </p:spPr>
        <p:txBody>
          <a:bodyPr wrap="square">
            <a:spAutoFit/>
          </a:bodyPr>
          <a:lstStyle/>
          <a:p>
            <a:r>
              <a:rPr lang="en-SG" dirty="0"/>
              <a:t>requirements.txt</a:t>
            </a:r>
          </a:p>
          <a:p>
            <a:r>
              <a:rPr lang="en-SG" dirty="0" err="1"/>
              <a:t>gunicorn</a:t>
            </a:r>
            <a:endParaRPr lang="en-SG" dirty="0"/>
          </a:p>
          <a:p>
            <a:r>
              <a:rPr lang="en-SG" dirty="0"/>
              <a:t>Flask==2.3.1</a:t>
            </a:r>
          </a:p>
          <a:p>
            <a:r>
              <a:rPr lang="en-SG" dirty="0"/>
              <a:t>pysqlite3</a:t>
            </a:r>
          </a:p>
        </p:txBody>
      </p:sp>
      <p:cxnSp>
        <p:nvCxnSpPr>
          <p:cNvPr id="11" name="Straight Arrow Connector 10">
            <a:extLst>
              <a:ext uri="{FF2B5EF4-FFF2-40B4-BE49-F238E27FC236}">
                <a16:creationId xmlns:a16="http://schemas.microsoft.com/office/drawing/2014/main" id="{EE6BE272-968E-FDFB-17DA-D6F2C99E153A}"/>
              </a:ext>
            </a:extLst>
          </p:cNvPr>
          <p:cNvCxnSpPr/>
          <p:nvPr/>
        </p:nvCxnSpPr>
        <p:spPr>
          <a:xfrm>
            <a:off x="1433015" y="2146874"/>
            <a:ext cx="1194179" cy="19228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075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F1C0-A95A-67F7-AAB0-7DFD9E5E44A4}"/>
              </a:ext>
            </a:extLst>
          </p:cNvPr>
          <p:cNvSpPr>
            <a:spLocks noGrp="1"/>
          </p:cNvSpPr>
          <p:nvPr>
            <p:ph type="title"/>
          </p:nvPr>
        </p:nvSpPr>
        <p:spPr>
          <a:xfrm>
            <a:off x="397240" y="4431094"/>
            <a:ext cx="8229600" cy="1143000"/>
          </a:xfrm>
        </p:spPr>
        <p:txBody>
          <a:bodyPr/>
          <a:lstStyle/>
          <a:p>
            <a:r>
              <a:rPr lang="en-US" dirty="0"/>
              <a:t>optional</a:t>
            </a:r>
          </a:p>
        </p:txBody>
      </p:sp>
    </p:spTree>
    <p:extLst>
      <p:ext uri="{BB962C8B-B14F-4D97-AF65-F5344CB8AC3E}">
        <p14:creationId xmlns:p14="http://schemas.microsoft.com/office/powerpoint/2010/main" val="1634726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2F4A-EA75-75B7-6408-C943E81B95AD}"/>
              </a:ext>
            </a:extLst>
          </p:cNvPr>
          <p:cNvSpPr>
            <a:spLocks noGrp="1"/>
          </p:cNvSpPr>
          <p:nvPr>
            <p:ph type="title"/>
          </p:nvPr>
        </p:nvSpPr>
        <p:spPr/>
        <p:txBody>
          <a:bodyPr/>
          <a:lstStyle/>
          <a:p>
            <a:r>
              <a:rPr lang="en-US" dirty="0"/>
              <a:t>Telegram - https://web.telegram.org/</a:t>
            </a:r>
          </a:p>
        </p:txBody>
      </p:sp>
      <p:sp>
        <p:nvSpPr>
          <p:cNvPr id="3" name="TextBox 2">
            <a:extLst>
              <a:ext uri="{FF2B5EF4-FFF2-40B4-BE49-F238E27FC236}">
                <a16:creationId xmlns:a16="http://schemas.microsoft.com/office/drawing/2014/main" id="{05106DA8-B433-AC62-0138-4AE162B1358D}"/>
              </a:ext>
            </a:extLst>
          </p:cNvPr>
          <p:cNvSpPr txBox="1"/>
          <p:nvPr/>
        </p:nvSpPr>
        <p:spPr>
          <a:xfrm>
            <a:off x="457200" y="1446934"/>
            <a:ext cx="4762500" cy="1754326"/>
          </a:xfrm>
          <a:prstGeom prst="rect">
            <a:avLst/>
          </a:prstGeom>
          <a:noFill/>
        </p:spPr>
        <p:txBody>
          <a:bodyPr wrap="square" rtlCol="0">
            <a:spAutoFit/>
          </a:bodyPr>
          <a:lstStyle/>
          <a:p>
            <a:r>
              <a:rPr lang="en-US" dirty="0"/>
              <a:t>@botfather</a:t>
            </a:r>
          </a:p>
          <a:p>
            <a:endParaRPr lang="en-US" dirty="0"/>
          </a:p>
          <a:p>
            <a:r>
              <a:rPr lang="en-US" dirty="0"/>
              <a:t>/help</a:t>
            </a:r>
          </a:p>
          <a:p>
            <a:r>
              <a:rPr lang="en-US" dirty="0"/>
              <a:t>/</a:t>
            </a:r>
            <a:r>
              <a:rPr lang="en-US" dirty="0" err="1"/>
              <a:t>newbot</a:t>
            </a:r>
            <a:endParaRPr lang="en-US" dirty="0"/>
          </a:p>
          <a:p>
            <a:r>
              <a:rPr lang="en-US" dirty="0"/>
              <a:t>/</a:t>
            </a:r>
            <a:r>
              <a:rPr lang="en-US" dirty="0" err="1"/>
              <a:t>setdescription</a:t>
            </a:r>
            <a:endParaRPr lang="en-US" dirty="0"/>
          </a:p>
          <a:p>
            <a:r>
              <a:rPr lang="en-US" dirty="0"/>
              <a:t>/</a:t>
            </a:r>
          </a:p>
        </p:txBody>
      </p:sp>
      <p:pic>
        <p:nvPicPr>
          <p:cNvPr id="5" name="Picture 4">
            <a:extLst>
              <a:ext uri="{FF2B5EF4-FFF2-40B4-BE49-F238E27FC236}">
                <a16:creationId xmlns:a16="http://schemas.microsoft.com/office/drawing/2014/main" id="{03903C8E-756E-A386-6646-45DB48BB9AC1}"/>
              </a:ext>
            </a:extLst>
          </p:cNvPr>
          <p:cNvPicPr>
            <a:picLocks noChangeAspect="1"/>
          </p:cNvPicPr>
          <p:nvPr/>
        </p:nvPicPr>
        <p:blipFill>
          <a:blip r:embed="rId2"/>
          <a:stretch>
            <a:fillRect/>
          </a:stretch>
        </p:blipFill>
        <p:spPr>
          <a:xfrm>
            <a:off x="6693108" y="1495978"/>
            <a:ext cx="1896158" cy="1525458"/>
          </a:xfrm>
          <a:prstGeom prst="rect">
            <a:avLst/>
          </a:prstGeom>
        </p:spPr>
      </p:pic>
      <p:sp>
        <p:nvSpPr>
          <p:cNvPr id="6" name="TextBox 5">
            <a:extLst>
              <a:ext uri="{FF2B5EF4-FFF2-40B4-BE49-F238E27FC236}">
                <a16:creationId xmlns:a16="http://schemas.microsoft.com/office/drawing/2014/main" id="{CAB28C7E-4A30-0E87-2A81-AADF43AC07B5}"/>
              </a:ext>
            </a:extLst>
          </p:cNvPr>
          <p:cNvSpPr txBox="1"/>
          <p:nvPr/>
        </p:nvSpPr>
        <p:spPr>
          <a:xfrm>
            <a:off x="457200" y="3084226"/>
            <a:ext cx="8229600" cy="3139321"/>
          </a:xfrm>
          <a:prstGeom prst="rect">
            <a:avLst/>
          </a:prstGeom>
          <a:noFill/>
        </p:spPr>
        <p:txBody>
          <a:bodyPr wrap="square">
            <a:spAutoFit/>
          </a:bodyPr>
          <a:lstStyle/>
          <a:p>
            <a:r>
              <a:rPr lang="en-US" dirty="0"/>
              <a:t>Telegram Connection Recordings: </a:t>
            </a:r>
            <a:r>
              <a:rPr lang="en-US" dirty="0">
                <a:hlinkClick r:id="rId3"/>
              </a:rPr>
              <a:t>https://1drv.ms/v/s!Aik2a4x7tvLynJwTPY24OxQn9YX5Dw?e=bgUlMs</a:t>
            </a:r>
            <a:endParaRPr lang="en-US" dirty="0"/>
          </a:p>
          <a:p>
            <a:endParaRPr lang="en-US" dirty="0"/>
          </a:p>
          <a:p>
            <a:r>
              <a:rPr lang="en-US" sz="1800" dirty="0"/>
              <a:t>Telegram Food Expenditure Prediction Recording: </a:t>
            </a:r>
            <a:r>
              <a:rPr lang="en-US" sz="1800" dirty="0">
                <a:hlinkClick r:id="rId4"/>
              </a:rPr>
              <a:t>https://1drv.ms/v/s!Aik2a4x7tvLynJ1Ju1yZuRjLJpWQUg?e=48qSej</a:t>
            </a:r>
            <a:endParaRPr lang="en-US" sz="1800" dirty="0"/>
          </a:p>
          <a:p>
            <a:endParaRPr lang="en-US" dirty="0"/>
          </a:p>
          <a:p>
            <a:r>
              <a:rPr lang="en-US" sz="1800" dirty="0"/>
              <a:t>Telegram CLOUD Food Expenditure Prediction Recording: </a:t>
            </a:r>
            <a:r>
              <a:rPr lang="en-US" dirty="0">
                <a:hlinkClick r:id="rId5"/>
              </a:rPr>
              <a:t>https://1drv.ms/v/s!Aik2a4x7tvLynJ1PQVmmqbhlun3DMQ?e=EW6qcV</a:t>
            </a:r>
            <a:endParaRPr lang="en-US" dirty="0"/>
          </a:p>
          <a:p>
            <a:endParaRPr lang="en-US" dirty="0"/>
          </a:p>
          <a:p>
            <a:r>
              <a:rPr lang="en-US" dirty="0"/>
              <a:t>Telegram Image generator Stable Diffusion Recording: https://1drv.ms/v/s!Aik2a4x7tvLynJ149Qpfn4pZWBEuEA?e=ZHswmi</a:t>
            </a:r>
          </a:p>
        </p:txBody>
      </p:sp>
      <p:sp>
        <p:nvSpPr>
          <p:cNvPr id="7" name="TextBox 6">
            <a:extLst>
              <a:ext uri="{FF2B5EF4-FFF2-40B4-BE49-F238E27FC236}">
                <a16:creationId xmlns:a16="http://schemas.microsoft.com/office/drawing/2014/main" id="{98C9B7D2-8474-95A7-0E2E-D90A75DECDC1}"/>
              </a:ext>
            </a:extLst>
          </p:cNvPr>
          <p:cNvSpPr txBox="1"/>
          <p:nvPr/>
        </p:nvSpPr>
        <p:spPr>
          <a:xfrm>
            <a:off x="457200" y="211802"/>
            <a:ext cx="6235908" cy="646331"/>
          </a:xfrm>
          <a:prstGeom prst="rect">
            <a:avLst/>
          </a:prstGeom>
          <a:noFill/>
        </p:spPr>
        <p:txBody>
          <a:bodyPr wrap="square">
            <a:spAutoFit/>
          </a:bodyPr>
          <a:lstStyle/>
          <a:p>
            <a:r>
              <a:rPr lang="en-US" dirty="0"/>
              <a:t>https://drive.google.com/drive/folders/1uiE4OisXVkKOemjqp8tyF1NL9X9QqVPy?usp=drive_link</a:t>
            </a:r>
          </a:p>
        </p:txBody>
      </p:sp>
    </p:spTree>
    <p:extLst>
      <p:ext uri="{BB962C8B-B14F-4D97-AF65-F5344CB8AC3E}">
        <p14:creationId xmlns:p14="http://schemas.microsoft.com/office/powerpoint/2010/main" val="2262463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0DA7B-99C6-45F3-516D-2D6633AB896F}"/>
              </a:ext>
            </a:extLst>
          </p:cNvPr>
          <p:cNvSpPr>
            <a:spLocks noGrp="1"/>
          </p:cNvSpPr>
          <p:nvPr>
            <p:ph type="title"/>
          </p:nvPr>
        </p:nvSpPr>
        <p:spPr>
          <a:xfrm>
            <a:off x="183629" y="135980"/>
            <a:ext cx="2675745" cy="1128086"/>
          </a:xfrm>
        </p:spPr>
        <p:txBody>
          <a:bodyPr/>
          <a:lstStyle/>
          <a:p>
            <a:r>
              <a:rPr lang="en-US" dirty="0"/>
              <a:t>Telegram connection</a:t>
            </a:r>
          </a:p>
        </p:txBody>
      </p:sp>
      <p:sp>
        <p:nvSpPr>
          <p:cNvPr id="4" name="TextBox 3">
            <a:extLst>
              <a:ext uri="{FF2B5EF4-FFF2-40B4-BE49-F238E27FC236}">
                <a16:creationId xmlns:a16="http://schemas.microsoft.com/office/drawing/2014/main" id="{DBDAC374-27FE-7988-348A-14EF0E24412E}"/>
              </a:ext>
            </a:extLst>
          </p:cNvPr>
          <p:cNvSpPr txBox="1"/>
          <p:nvPr/>
        </p:nvSpPr>
        <p:spPr>
          <a:xfrm>
            <a:off x="183629" y="1345787"/>
            <a:ext cx="5422692" cy="1446550"/>
          </a:xfrm>
          <a:prstGeom prst="rect">
            <a:avLst/>
          </a:prstGeom>
          <a:noFill/>
        </p:spPr>
        <p:txBody>
          <a:bodyPr wrap="square">
            <a:spAutoFit/>
          </a:bodyPr>
          <a:lstStyle/>
          <a:p>
            <a:r>
              <a:rPr lang="en-US" sz="1400" dirty="0"/>
              <a:t>#t.me/re6013_bot</a:t>
            </a:r>
          </a:p>
          <a:p>
            <a:r>
              <a:rPr lang="en-US" sz="1400" dirty="0"/>
              <a:t>import requests</a:t>
            </a:r>
          </a:p>
          <a:p>
            <a:r>
              <a:rPr lang="en-US" sz="1400" dirty="0"/>
              <a:t>import time</a:t>
            </a:r>
          </a:p>
          <a:p>
            <a:r>
              <a:rPr lang="en-US" sz="1400" dirty="0"/>
              <a:t>TOKEN = '8148467573:AAGTQ1qMpdLBUdAxiMq5oZpKRbNDEbzz0ic'</a:t>
            </a:r>
          </a:p>
          <a:p>
            <a:r>
              <a:rPr lang="en-US" sz="1400" dirty="0"/>
              <a:t>BASE_URL = </a:t>
            </a:r>
            <a:r>
              <a:rPr lang="en-US" sz="1400" dirty="0" err="1"/>
              <a:t>f'https</a:t>
            </a:r>
            <a:r>
              <a:rPr lang="en-US" sz="1400" dirty="0"/>
              <a:t>://api.telegram.org/bot{TOKEN}/'</a:t>
            </a:r>
          </a:p>
          <a:p>
            <a:endParaRPr lang="en-US" dirty="0"/>
          </a:p>
        </p:txBody>
      </p:sp>
      <p:sp>
        <p:nvSpPr>
          <p:cNvPr id="6" name="TextBox 5">
            <a:extLst>
              <a:ext uri="{FF2B5EF4-FFF2-40B4-BE49-F238E27FC236}">
                <a16:creationId xmlns:a16="http://schemas.microsoft.com/office/drawing/2014/main" id="{444AB16F-C05A-60B0-DAB3-7E3AECDB0A37}"/>
              </a:ext>
            </a:extLst>
          </p:cNvPr>
          <p:cNvSpPr txBox="1"/>
          <p:nvPr/>
        </p:nvSpPr>
        <p:spPr>
          <a:xfrm>
            <a:off x="101185" y="2796504"/>
            <a:ext cx="5242810" cy="1600438"/>
          </a:xfrm>
          <a:prstGeom prst="rect">
            <a:avLst/>
          </a:prstGeom>
          <a:noFill/>
        </p:spPr>
        <p:txBody>
          <a:bodyPr wrap="square">
            <a:spAutoFit/>
          </a:bodyPr>
          <a:lstStyle/>
          <a:p>
            <a:r>
              <a:rPr lang="en-US" sz="1400" dirty="0"/>
              <a:t>#telegram must on and send hi after running this code</a:t>
            </a:r>
          </a:p>
          <a:p>
            <a:r>
              <a:rPr lang="en-US" sz="1400" dirty="0"/>
              <a:t>data = ""</a:t>
            </a:r>
          </a:p>
          <a:p>
            <a:r>
              <a:rPr lang="en-US" sz="1400" dirty="0"/>
              <a:t>while not data:</a:t>
            </a:r>
          </a:p>
          <a:p>
            <a:r>
              <a:rPr lang="en-US" sz="1400" dirty="0"/>
              <a:t>  response = </a:t>
            </a:r>
            <a:r>
              <a:rPr lang="en-US" sz="1400" dirty="0" err="1"/>
              <a:t>requests.get</a:t>
            </a:r>
            <a:r>
              <a:rPr lang="en-US" sz="1400" dirty="0"/>
              <a:t>(BASE_URL + '</a:t>
            </a:r>
            <a:r>
              <a:rPr lang="en-US" sz="1400" dirty="0" err="1"/>
              <a:t>getUpdates</a:t>
            </a:r>
            <a:r>
              <a:rPr lang="en-US" sz="1400" dirty="0"/>
              <a:t>')</a:t>
            </a:r>
          </a:p>
          <a:p>
            <a:r>
              <a:rPr lang="en-US" sz="1400" dirty="0"/>
              <a:t>  data = </a:t>
            </a:r>
            <a:r>
              <a:rPr lang="en-US" sz="1400" dirty="0" err="1"/>
              <a:t>response.json</a:t>
            </a:r>
            <a:r>
              <a:rPr lang="en-US" sz="1400" dirty="0"/>
              <a:t>()["result"]</a:t>
            </a:r>
          </a:p>
          <a:p>
            <a:r>
              <a:rPr lang="en-US" sz="1400" dirty="0"/>
              <a:t>  print(data)</a:t>
            </a:r>
          </a:p>
          <a:p>
            <a:r>
              <a:rPr lang="en-US" sz="1400" dirty="0"/>
              <a:t>  </a:t>
            </a:r>
            <a:r>
              <a:rPr lang="en-US" sz="1400" dirty="0" err="1"/>
              <a:t>time.sleep</a:t>
            </a:r>
            <a:r>
              <a:rPr lang="en-US" sz="1400" dirty="0"/>
              <a:t>(5)</a:t>
            </a:r>
          </a:p>
        </p:txBody>
      </p:sp>
      <p:sp>
        <p:nvSpPr>
          <p:cNvPr id="8" name="TextBox 7">
            <a:extLst>
              <a:ext uri="{FF2B5EF4-FFF2-40B4-BE49-F238E27FC236}">
                <a16:creationId xmlns:a16="http://schemas.microsoft.com/office/drawing/2014/main" id="{EF728F74-D203-EB30-B2FF-46C7EF8D085C}"/>
              </a:ext>
            </a:extLst>
          </p:cNvPr>
          <p:cNvSpPr txBox="1"/>
          <p:nvPr/>
        </p:nvSpPr>
        <p:spPr>
          <a:xfrm>
            <a:off x="266075" y="4508211"/>
            <a:ext cx="5789951" cy="1600438"/>
          </a:xfrm>
          <a:prstGeom prst="rect">
            <a:avLst/>
          </a:prstGeom>
          <a:noFill/>
        </p:spPr>
        <p:txBody>
          <a:bodyPr wrap="square">
            <a:spAutoFit/>
          </a:bodyPr>
          <a:lstStyle/>
          <a:p>
            <a:r>
              <a:rPr lang="en-US" sz="1400" dirty="0"/>
              <a:t>#grab id</a:t>
            </a:r>
          </a:p>
          <a:p>
            <a:r>
              <a:rPr lang="en-US" sz="1400" dirty="0"/>
              <a:t>response = </a:t>
            </a:r>
            <a:r>
              <a:rPr lang="en-US" sz="1400" dirty="0" err="1"/>
              <a:t>requests.get</a:t>
            </a:r>
            <a:r>
              <a:rPr lang="en-US" sz="1400" dirty="0"/>
              <a:t>(BASE_URL + '</a:t>
            </a:r>
            <a:r>
              <a:rPr lang="en-US" sz="1400" dirty="0" err="1"/>
              <a:t>getUpdates</a:t>
            </a:r>
            <a:r>
              <a:rPr lang="en-US" sz="1400" dirty="0"/>
              <a:t>')</a:t>
            </a:r>
          </a:p>
          <a:p>
            <a:r>
              <a:rPr lang="en-US" sz="1400" dirty="0"/>
              <a:t>data = </a:t>
            </a:r>
            <a:r>
              <a:rPr lang="en-US" sz="1400" dirty="0" err="1"/>
              <a:t>response.json</a:t>
            </a:r>
            <a:r>
              <a:rPr lang="en-US" sz="1400" dirty="0"/>
              <a:t>()</a:t>
            </a:r>
          </a:p>
          <a:p>
            <a:r>
              <a:rPr lang="en-US" sz="1400" dirty="0"/>
              <a:t>text = data['result'][-1]['message']['text']</a:t>
            </a:r>
          </a:p>
          <a:p>
            <a:r>
              <a:rPr lang="en-US" sz="1400" dirty="0" err="1"/>
              <a:t>chat_id</a:t>
            </a:r>
            <a:r>
              <a:rPr lang="en-US" sz="1400" dirty="0"/>
              <a:t> = data['result'][-1]['message']['chat']['id']</a:t>
            </a:r>
          </a:p>
          <a:p>
            <a:r>
              <a:rPr lang="en-US" sz="1400" dirty="0"/>
              <a:t>print("Text:", text)</a:t>
            </a:r>
          </a:p>
          <a:p>
            <a:r>
              <a:rPr lang="en-US" sz="1400" dirty="0"/>
              <a:t>print("Chat ID:", </a:t>
            </a:r>
            <a:r>
              <a:rPr lang="en-US" sz="1400" dirty="0" err="1"/>
              <a:t>chat_id</a:t>
            </a:r>
            <a:r>
              <a:rPr lang="en-US" sz="1400" dirty="0"/>
              <a:t>)</a:t>
            </a:r>
          </a:p>
        </p:txBody>
      </p:sp>
      <p:sp>
        <p:nvSpPr>
          <p:cNvPr id="10" name="TextBox 9">
            <a:extLst>
              <a:ext uri="{FF2B5EF4-FFF2-40B4-BE49-F238E27FC236}">
                <a16:creationId xmlns:a16="http://schemas.microsoft.com/office/drawing/2014/main" id="{9EC7A557-7308-5688-CC6F-A06003E8D742}"/>
              </a:ext>
            </a:extLst>
          </p:cNvPr>
          <p:cNvSpPr txBox="1"/>
          <p:nvPr/>
        </p:nvSpPr>
        <p:spPr>
          <a:xfrm>
            <a:off x="4639455" y="2506683"/>
            <a:ext cx="3072983" cy="307777"/>
          </a:xfrm>
          <a:prstGeom prst="rect">
            <a:avLst/>
          </a:prstGeom>
          <a:noFill/>
        </p:spPr>
        <p:txBody>
          <a:bodyPr wrap="square">
            <a:spAutoFit/>
          </a:bodyPr>
          <a:lstStyle/>
          <a:p>
            <a:r>
              <a:rPr lang="en-US" sz="1400" dirty="0"/>
              <a:t>message = input("query : ")</a:t>
            </a:r>
          </a:p>
        </p:txBody>
      </p:sp>
      <p:sp>
        <p:nvSpPr>
          <p:cNvPr id="12" name="TextBox 11">
            <a:extLst>
              <a:ext uri="{FF2B5EF4-FFF2-40B4-BE49-F238E27FC236}">
                <a16:creationId xmlns:a16="http://schemas.microsoft.com/office/drawing/2014/main" id="{B66970BF-905A-DA47-95F8-5378B24A3B21}"/>
              </a:ext>
            </a:extLst>
          </p:cNvPr>
          <p:cNvSpPr txBox="1"/>
          <p:nvPr/>
        </p:nvSpPr>
        <p:spPr>
          <a:xfrm>
            <a:off x="4639455" y="3020211"/>
            <a:ext cx="4062336" cy="954107"/>
          </a:xfrm>
          <a:prstGeom prst="rect">
            <a:avLst/>
          </a:prstGeom>
          <a:noFill/>
        </p:spPr>
        <p:txBody>
          <a:bodyPr wrap="square">
            <a:spAutoFit/>
          </a:bodyPr>
          <a:lstStyle/>
          <a:p>
            <a:r>
              <a:rPr lang="en-US" sz="1400" dirty="0"/>
              <a:t>#send message</a:t>
            </a:r>
          </a:p>
          <a:p>
            <a:r>
              <a:rPr lang="en-US" sz="1400" dirty="0" err="1"/>
              <a:t>send_url</a:t>
            </a:r>
            <a:r>
              <a:rPr lang="en-US" sz="1400" dirty="0"/>
              <a:t> = BASE_URL + </a:t>
            </a:r>
            <a:r>
              <a:rPr lang="en-US" sz="1400" dirty="0" err="1"/>
              <a:t>f'sendMessage?chat_id</a:t>
            </a:r>
            <a:r>
              <a:rPr lang="en-US" sz="1400" dirty="0"/>
              <a:t>={</a:t>
            </a:r>
            <a:r>
              <a:rPr lang="en-US" sz="1400" dirty="0" err="1"/>
              <a:t>chat_id</a:t>
            </a:r>
            <a:r>
              <a:rPr lang="en-US" sz="1400" dirty="0"/>
              <a:t>}&amp;text={message}'</a:t>
            </a:r>
          </a:p>
          <a:p>
            <a:r>
              <a:rPr lang="en-US" sz="1400" dirty="0" err="1"/>
              <a:t>requests.get</a:t>
            </a:r>
            <a:r>
              <a:rPr lang="en-US" sz="1400" dirty="0"/>
              <a:t>(</a:t>
            </a:r>
            <a:r>
              <a:rPr lang="en-US" sz="1400" dirty="0" err="1"/>
              <a:t>send_url</a:t>
            </a:r>
            <a:r>
              <a:rPr lang="en-US" sz="1400" dirty="0"/>
              <a:t>)</a:t>
            </a:r>
          </a:p>
        </p:txBody>
      </p:sp>
      <p:sp>
        <p:nvSpPr>
          <p:cNvPr id="14" name="TextBox 13">
            <a:extLst>
              <a:ext uri="{FF2B5EF4-FFF2-40B4-BE49-F238E27FC236}">
                <a16:creationId xmlns:a16="http://schemas.microsoft.com/office/drawing/2014/main" id="{1EFC59BA-1C9A-33C6-F120-E9BD365346A8}"/>
              </a:ext>
            </a:extLst>
          </p:cNvPr>
          <p:cNvSpPr txBox="1"/>
          <p:nvPr/>
        </p:nvSpPr>
        <p:spPr>
          <a:xfrm>
            <a:off x="4572000" y="4441188"/>
            <a:ext cx="4572000" cy="1384995"/>
          </a:xfrm>
          <a:prstGeom prst="rect">
            <a:avLst/>
          </a:prstGeom>
          <a:noFill/>
        </p:spPr>
        <p:txBody>
          <a:bodyPr wrap="square">
            <a:spAutoFit/>
          </a:bodyPr>
          <a:lstStyle/>
          <a:p>
            <a:r>
              <a:rPr lang="en-US" sz="1400" dirty="0"/>
              <a:t>#receive message - type some message in telegram</a:t>
            </a:r>
          </a:p>
          <a:p>
            <a:endParaRPr lang="en-US" sz="1400" dirty="0"/>
          </a:p>
          <a:p>
            <a:r>
              <a:rPr lang="en-US" sz="1400" dirty="0"/>
              <a:t>response = </a:t>
            </a:r>
            <a:r>
              <a:rPr lang="en-US" sz="1400" dirty="0" err="1"/>
              <a:t>requests.get</a:t>
            </a:r>
            <a:r>
              <a:rPr lang="en-US" sz="1400" dirty="0"/>
              <a:t>(BASE_URL + '</a:t>
            </a:r>
            <a:r>
              <a:rPr lang="en-US" sz="1400" dirty="0" err="1"/>
              <a:t>getUpdates</a:t>
            </a:r>
            <a:r>
              <a:rPr lang="en-US" sz="1400" dirty="0"/>
              <a:t>')</a:t>
            </a:r>
          </a:p>
          <a:p>
            <a:r>
              <a:rPr lang="en-US" sz="1400" dirty="0"/>
              <a:t>data = </a:t>
            </a:r>
            <a:r>
              <a:rPr lang="en-US" sz="1400" dirty="0" err="1"/>
              <a:t>response.json</a:t>
            </a:r>
            <a:r>
              <a:rPr lang="en-US" sz="1400" dirty="0"/>
              <a:t>()</a:t>
            </a:r>
          </a:p>
          <a:p>
            <a:r>
              <a:rPr lang="en-US" sz="1400" dirty="0"/>
              <a:t>text = data['result'][-1]['message']['text']</a:t>
            </a:r>
          </a:p>
          <a:p>
            <a:r>
              <a:rPr lang="en-US" sz="1400" dirty="0"/>
              <a:t>print("Text:", text)</a:t>
            </a:r>
          </a:p>
        </p:txBody>
      </p:sp>
      <p:sp>
        <p:nvSpPr>
          <p:cNvPr id="5" name="TextBox 4">
            <a:extLst>
              <a:ext uri="{FF2B5EF4-FFF2-40B4-BE49-F238E27FC236}">
                <a16:creationId xmlns:a16="http://schemas.microsoft.com/office/drawing/2014/main" id="{05794AE8-2846-04AB-D1A0-5A038A8E0860}"/>
              </a:ext>
            </a:extLst>
          </p:cNvPr>
          <p:cNvSpPr txBox="1"/>
          <p:nvPr/>
        </p:nvSpPr>
        <p:spPr>
          <a:xfrm>
            <a:off x="4384623" y="418290"/>
            <a:ext cx="4572000" cy="923330"/>
          </a:xfrm>
          <a:prstGeom prst="rect">
            <a:avLst/>
          </a:prstGeom>
          <a:noFill/>
        </p:spPr>
        <p:txBody>
          <a:bodyPr wrap="square">
            <a:spAutoFit/>
          </a:bodyPr>
          <a:lstStyle/>
          <a:p>
            <a:r>
              <a:rPr lang="en-US" dirty="0"/>
              <a:t>https://colab.research.google.com/drive/1f-rf6P9YizXGpM9UNR3bXtVtFlaa5Tlr?usp=drive_link</a:t>
            </a:r>
          </a:p>
        </p:txBody>
      </p:sp>
    </p:spTree>
    <p:extLst>
      <p:ext uri="{BB962C8B-B14F-4D97-AF65-F5344CB8AC3E}">
        <p14:creationId xmlns:p14="http://schemas.microsoft.com/office/powerpoint/2010/main" val="1559902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E8BA-817E-BF58-2867-07893227968B}"/>
              </a:ext>
            </a:extLst>
          </p:cNvPr>
          <p:cNvSpPr>
            <a:spLocks noGrp="1"/>
          </p:cNvSpPr>
          <p:nvPr>
            <p:ph type="title"/>
          </p:nvPr>
        </p:nvSpPr>
        <p:spPr>
          <a:xfrm>
            <a:off x="6872990" y="3291841"/>
            <a:ext cx="2098623" cy="2022172"/>
          </a:xfrm>
        </p:spPr>
        <p:txBody>
          <a:bodyPr/>
          <a:lstStyle/>
          <a:p>
            <a:r>
              <a:rPr lang="en-US" dirty="0"/>
              <a:t>Telegram while loop</a:t>
            </a:r>
          </a:p>
        </p:txBody>
      </p:sp>
      <p:sp>
        <p:nvSpPr>
          <p:cNvPr id="4" name="TextBox 3">
            <a:extLst>
              <a:ext uri="{FF2B5EF4-FFF2-40B4-BE49-F238E27FC236}">
                <a16:creationId xmlns:a16="http://schemas.microsoft.com/office/drawing/2014/main" id="{26B42FBC-911C-4CBD-4FB3-BAEB769041E4}"/>
              </a:ext>
            </a:extLst>
          </p:cNvPr>
          <p:cNvSpPr txBox="1"/>
          <p:nvPr/>
        </p:nvSpPr>
        <p:spPr>
          <a:xfrm>
            <a:off x="509666" y="337186"/>
            <a:ext cx="7225259" cy="4801314"/>
          </a:xfrm>
          <a:prstGeom prst="rect">
            <a:avLst/>
          </a:prstGeom>
          <a:noFill/>
        </p:spPr>
        <p:txBody>
          <a:bodyPr wrap="square">
            <a:spAutoFit/>
          </a:bodyPr>
          <a:lstStyle/>
          <a:p>
            <a:r>
              <a:rPr lang="en-US" dirty="0" err="1"/>
              <a:t>last_update_id</a:t>
            </a:r>
            <a:r>
              <a:rPr lang="en-US" dirty="0"/>
              <a:t> = None</a:t>
            </a:r>
          </a:p>
          <a:p>
            <a:br>
              <a:rPr lang="en-US" dirty="0"/>
            </a:br>
            <a:r>
              <a:rPr lang="en-US" dirty="0"/>
              <a:t>while True:</a:t>
            </a:r>
          </a:p>
          <a:p>
            <a:r>
              <a:rPr lang="en-US" dirty="0"/>
              <a:t>  offset=</a:t>
            </a:r>
            <a:r>
              <a:rPr lang="en-US" dirty="0" err="1"/>
              <a:t>last_update_id</a:t>
            </a:r>
            <a:endParaRPr lang="en-US" dirty="0"/>
          </a:p>
          <a:p>
            <a:r>
              <a:rPr lang="en-US" dirty="0"/>
              <a:t>  </a:t>
            </a:r>
            <a:r>
              <a:rPr lang="en-US" dirty="0" err="1"/>
              <a:t>url</a:t>
            </a:r>
            <a:r>
              <a:rPr lang="en-US" dirty="0"/>
              <a:t> = f"{BASE_URL}</a:t>
            </a:r>
            <a:r>
              <a:rPr lang="en-US" dirty="0" err="1"/>
              <a:t>getUpdates</a:t>
            </a:r>
            <a:r>
              <a:rPr lang="en-US" dirty="0"/>
              <a:t>"</a:t>
            </a:r>
          </a:p>
          <a:p>
            <a:r>
              <a:rPr lang="en-US" dirty="0"/>
              <a:t>  if offset:</a:t>
            </a:r>
          </a:p>
          <a:p>
            <a:r>
              <a:rPr lang="en-US" dirty="0"/>
              <a:t>      </a:t>
            </a:r>
            <a:r>
              <a:rPr lang="en-US" dirty="0" err="1"/>
              <a:t>url</a:t>
            </a:r>
            <a:r>
              <a:rPr lang="en-US" dirty="0"/>
              <a:t> += </a:t>
            </a:r>
            <a:r>
              <a:rPr lang="en-US" dirty="0" err="1"/>
              <a:t>f"?offset</a:t>
            </a:r>
            <a:r>
              <a:rPr lang="en-US" dirty="0"/>
              <a:t>={offset}"</a:t>
            </a:r>
          </a:p>
          <a:p>
            <a:r>
              <a:rPr lang="en-US" dirty="0"/>
              <a:t>  response = </a:t>
            </a:r>
            <a:r>
              <a:rPr lang="en-US" dirty="0" err="1"/>
              <a:t>requests.get</a:t>
            </a:r>
            <a:r>
              <a:rPr lang="en-US" dirty="0"/>
              <a:t>(</a:t>
            </a:r>
            <a:r>
              <a:rPr lang="en-US" dirty="0" err="1"/>
              <a:t>url</a:t>
            </a:r>
            <a:r>
              <a:rPr lang="en-US" dirty="0"/>
              <a:t>)</a:t>
            </a:r>
          </a:p>
          <a:p>
            <a:r>
              <a:rPr lang="en-US" dirty="0"/>
              <a:t>  updates = </a:t>
            </a:r>
            <a:r>
              <a:rPr lang="en-US" dirty="0" err="1"/>
              <a:t>response.json</a:t>
            </a:r>
            <a:r>
              <a:rPr lang="en-US" dirty="0"/>
              <a:t>()</a:t>
            </a:r>
          </a:p>
          <a:p>
            <a:r>
              <a:rPr lang="en-US" dirty="0"/>
              <a:t>  if "result" in updates:</a:t>
            </a:r>
          </a:p>
          <a:p>
            <a:r>
              <a:rPr lang="en-US" dirty="0"/>
              <a:t>    for update in updates["result"]:</a:t>
            </a:r>
          </a:p>
          <a:p>
            <a:r>
              <a:rPr lang="en-US" dirty="0"/>
              <a:t>      if "message" in update:   </a:t>
            </a:r>
          </a:p>
          <a:p>
            <a:r>
              <a:rPr lang="en-US" dirty="0"/>
              <a:t>        #chat_id = update["message"]["chat"]["id"]</a:t>
            </a:r>
          </a:p>
          <a:p>
            <a:r>
              <a:rPr lang="en-US" dirty="0"/>
              <a:t>        </a:t>
            </a:r>
            <a:r>
              <a:rPr lang="en-US" dirty="0" err="1"/>
              <a:t>user_msg</a:t>
            </a:r>
            <a:r>
              <a:rPr lang="en-US" dirty="0"/>
              <a:t> = update["message"].get("text", "")</a:t>
            </a:r>
          </a:p>
          <a:p>
            <a:r>
              <a:rPr lang="en-US" dirty="0"/>
              <a:t>        print(</a:t>
            </a:r>
            <a:r>
              <a:rPr lang="en-US" dirty="0" err="1"/>
              <a:t>f"User</a:t>
            </a:r>
            <a:r>
              <a:rPr lang="en-US" dirty="0"/>
              <a:t> said: {</a:t>
            </a:r>
            <a:r>
              <a:rPr lang="en-US" dirty="0" err="1"/>
              <a:t>user_msg</a:t>
            </a:r>
            <a:r>
              <a:rPr lang="en-US" dirty="0"/>
              <a:t>}")</a:t>
            </a:r>
          </a:p>
          <a:p>
            <a:r>
              <a:rPr lang="en-US" dirty="0"/>
              <a:t>        </a:t>
            </a:r>
            <a:r>
              <a:rPr lang="en-US" dirty="0" err="1"/>
              <a:t>last_update_id</a:t>
            </a:r>
            <a:r>
              <a:rPr lang="en-US" dirty="0"/>
              <a:t> = update["</a:t>
            </a:r>
            <a:r>
              <a:rPr lang="en-US" dirty="0" err="1"/>
              <a:t>update_id</a:t>
            </a:r>
            <a:r>
              <a:rPr lang="en-US" dirty="0"/>
              <a:t>"] + 1</a:t>
            </a:r>
          </a:p>
          <a:p>
            <a:r>
              <a:rPr lang="en-US" dirty="0"/>
              <a:t>  </a:t>
            </a:r>
            <a:r>
              <a:rPr lang="en-US" dirty="0" err="1"/>
              <a:t>time.sleep</a:t>
            </a:r>
            <a:r>
              <a:rPr lang="en-US" dirty="0"/>
              <a:t>(2)</a:t>
            </a:r>
          </a:p>
        </p:txBody>
      </p:sp>
      <p:sp>
        <p:nvSpPr>
          <p:cNvPr id="5" name="TextBox 4">
            <a:extLst>
              <a:ext uri="{FF2B5EF4-FFF2-40B4-BE49-F238E27FC236}">
                <a16:creationId xmlns:a16="http://schemas.microsoft.com/office/drawing/2014/main" id="{C7007C74-0ABC-6EDE-5E94-FAFC00E830C9}"/>
              </a:ext>
            </a:extLst>
          </p:cNvPr>
          <p:cNvSpPr txBox="1"/>
          <p:nvPr/>
        </p:nvSpPr>
        <p:spPr>
          <a:xfrm>
            <a:off x="5276538" y="1897693"/>
            <a:ext cx="3432747" cy="923330"/>
          </a:xfrm>
          <a:prstGeom prst="rect">
            <a:avLst/>
          </a:prstGeom>
          <a:noFill/>
        </p:spPr>
        <p:txBody>
          <a:bodyPr wrap="square">
            <a:spAutoFit/>
          </a:bodyPr>
          <a:lstStyle/>
          <a:p>
            <a:r>
              <a:rPr lang="en-US" dirty="0"/>
              <a:t>https://colab.research.google.com/drive/1XDfPsGbxYedjOkmqFPcj7PSKPIFQyL1Y?usp=drive_link</a:t>
            </a:r>
          </a:p>
        </p:txBody>
      </p:sp>
    </p:spTree>
    <p:extLst>
      <p:ext uri="{BB962C8B-B14F-4D97-AF65-F5344CB8AC3E}">
        <p14:creationId xmlns:p14="http://schemas.microsoft.com/office/powerpoint/2010/main" val="91701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F945-181B-8631-74A5-3B817A559989}"/>
              </a:ext>
            </a:extLst>
          </p:cNvPr>
          <p:cNvSpPr>
            <a:spLocks noGrp="1"/>
          </p:cNvSpPr>
          <p:nvPr>
            <p:ph type="title"/>
          </p:nvPr>
        </p:nvSpPr>
        <p:spPr/>
        <p:txBody>
          <a:bodyPr/>
          <a:lstStyle/>
          <a:p>
            <a:r>
              <a:rPr lang="en-SG" dirty="0"/>
              <a:t>Hide API in cloud</a:t>
            </a:r>
          </a:p>
        </p:txBody>
      </p:sp>
      <p:sp>
        <p:nvSpPr>
          <p:cNvPr id="3" name="Content Placeholder 2">
            <a:extLst>
              <a:ext uri="{FF2B5EF4-FFF2-40B4-BE49-F238E27FC236}">
                <a16:creationId xmlns:a16="http://schemas.microsoft.com/office/drawing/2014/main" id="{F6DD63D7-3488-1E3D-42AF-2D02DFC8EFD0}"/>
              </a:ext>
            </a:extLst>
          </p:cNvPr>
          <p:cNvSpPr>
            <a:spLocks noGrp="1"/>
          </p:cNvSpPr>
          <p:nvPr>
            <p:ph idx="1"/>
          </p:nvPr>
        </p:nvSpPr>
        <p:spPr/>
        <p:txBody>
          <a:bodyPr/>
          <a:lstStyle/>
          <a:p>
            <a:pPr marL="0" indent="0">
              <a:buNone/>
            </a:pPr>
            <a:r>
              <a:rPr lang="en-SG" dirty="0"/>
              <a:t>import </a:t>
            </a:r>
            <a:r>
              <a:rPr lang="en-SG" dirty="0" err="1"/>
              <a:t>os</a:t>
            </a:r>
            <a:endParaRPr lang="en-SG" dirty="0"/>
          </a:p>
          <a:p>
            <a:pPr marL="0" indent="0">
              <a:buNone/>
            </a:pPr>
            <a:r>
              <a:rPr lang="en-SG" dirty="0" err="1"/>
              <a:t>api_key</a:t>
            </a:r>
            <a:r>
              <a:rPr lang="en-SG" dirty="0"/>
              <a:t> = </a:t>
            </a:r>
            <a:r>
              <a:rPr lang="en-SG" dirty="0" err="1"/>
              <a:t>os.getenv</a:t>
            </a:r>
            <a:r>
              <a:rPr lang="en-SG" dirty="0"/>
              <a:t>("MAKERSUITE_API_TOKEN")</a:t>
            </a:r>
          </a:p>
          <a:p>
            <a:pPr marL="0" indent="0">
              <a:buNone/>
            </a:pPr>
            <a:r>
              <a:rPr lang="en-SG" dirty="0" err="1"/>
              <a:t>palm.configure</a:t>
            </a:r>
            <a:r>
              <a:rPr lang="en-SG" dirty="0"/>
              <a:t>(</a:t>
            </a:r>
            <a:r>
              <a:rPr lang="en-SG" dirty="0" err="1"/>
              <a:t>api_key</a:t>
            </a:r>
            <a:r>
              <a:rPr lang="en-SG" dirty="0"/>
              <a:t>=</a:t>
            </a:r>
            <a:r>
              <a:rPr lang="en-SG" dirty="0" err="1"/>
              <a:t>api_key</a:t>
            </a:r>
            <a:r>
              <a:rPr lang="en-SG" dirty="0"/>
              <a:t>)</a:t>
            </a:r>
          </a:p>
        </p:txBody>
      </p:sp>
    </p:spTree>
    <p:extLst>
      <p:ext uri="{BB962C8B-B14F-4D97-AF65-F5344CB8AC3E}">
        <p14:creationId xmlns:p14="http://schemas.microsoft.com/office/powerpoint/2010/main" val="192094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5DC0-BC1A-CE65-4677-DA4E8CEFB968}"/>
              </a:ext>
            </a:extLst>
          </p:cNvPr>
          <p:cNvSpPr>
            <a:spLocks noGrp="1"/>
          </p:cNvSpPr>
          <p:nvPr>
            <p:ph type="title"/>
          </p:nvPr>
        </p:nvSpPr>
        <p:spPr/>
        <p:txBody>
          <a:bodyPr/>
          <a:lstStyle/>
          <a:p>
            <a:r>
              <a:rPr lang="en-SG" dirty="0" err="1"/>
              <a:t>MLOps</a:t>
            </a:r>
            <a:endParaRPr lang="en-SG" dirty="0"/>
          </a:p>
        </p:txBody>
      </p:sp>
      <p:pic>
        <p:nvPicPr>
          <p:cNvPr id="5" name="Picture 4">
            <a:extLst>
              <a:ext uri="{FF2B5EF4-FFF2-40B4-BE49-F238E27FC236}">
                <a16:creationId xmlns:a16="http://schemas.microsoft.com/office/drawing/2014/main" id="{5D0793FA-5817-9484-F881-3F848485C2E8}"/>
              </a:ext>
            </a:extLst>
          </p:cNvPr>
          <p:cNvPicPr>
            <a:picLocks noChangeAspect="1"/>
          </p:cNvPicPr>
          <p:nvPr/>
        </p:nvPicPr>
        <p:blipFill>
          <a:blip r:embed="rId2"/>
          <a:stretch>
            <a:fillRect/>
          </a:stretch>
        </p:blipFill>
        <p:spPr>
          <a:xfrm>
            <a:off x="579620" y="2111920"/>
            <a:ext cx="7539035" cy="3322013"/>
          </a:xfrm>
          <a:prstGeom prst="rect">
            <a:avLst/>
          </a:prstGeom>
        </p:spPr>
      </p:pic>
    </p:spTree>
    <p:extLst>
      <p:ext uri="{BB962C8B-B14F-4D97-AF65-F5344CB8AC3E}">
        <p14:creationId xmlns:p14="http://schemas.microsoft.com/office/powerpoint/2010/main" val="27113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D4D74-7479-C354-4822-D6492A55068E}"/>
              </a:ext>
            </a:extLst>
          </p:cNvPr>
          <p:cNvSpPr>
            <a:spLocks noGrp="1"/>
          </p:cNvSpPr>
          <p:nvPr>
            <p:ph type="title"/>
          </p:nvPr>
        </p:nvSpPr>
        <p:spPr>
          <a:xfrm>
            <a:off x="170597" y="0"/>
            <a:ext cx="8229600" cy="1143000"/>
          </a:xfrm>
        </p:spPr>
        <p:txBody>
          <a:bodyPr/>
          <a:lstStyle/>
          <a:p>
            <a:r>
              <a:rPr lang="en-SG" dirty="0"/>
              <a:t>Mind map</a:t>
            </a:r>
          </a:p>
        </p:txBody>
      </p:sp>
      <p:graphicFrame>
        <p:nvGraphicFramePr>
          <p:cNvPr id="4" name="Diagram 3">
            <a:extLst>
              <a:ext uri="{FF2B5EF4-FFF2-40B4-BE49-F238E27FC236}">
                <a16:creationId xmlns:a16="http://schemas.microsoft.com/office/drawing/2014/main" id="{8E323221-3B02-F5D2-C60A-7788122FAE8E}"/>
              </a:ext>
            </a:extLst>
          </p:cNvPr>
          <p:cNvGraphicFramePr/>
          <p:nvPr>
            <p:extLst>
              <p:ext uri="{D42A27DB-BD31-4B8C-83A1-F6EECF244321}">
                <p14:modId xmlns:p14="http://schemas.microsoft.com/office/powerpoint/2010/main" val="3923303726"/>
              </p:ext>
            </p:extLst>
          </p:nvPr>
        </p:nvGraphicFramePr>
        <p:xfrm>
          <a:off x="170597" y="1009933"/>
          <a:ext cx="8925636" cy="5097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0156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FEACD-3B14-C7FD-4667-E6228F6137B4}"/>
              </a:ext>
            </a:extLst>
          </p:cNvPr>
          <p:cNvSpPr>
            <a:spLocks noGrp="1"/>
          </p:cNvSpPr>
          <p:nvPr>
            <p:ph type="title"/>
          </p:nvPr>
        </p:nvSpPr>
        <p:spPr>
          <a:xfrm>
            <a:off x="248771" y="119879"/>
            <a:ext cx="8229600" cy="1143000"/>
          </a:xfrm>
        </p:spPr>
        <p:txBody>
          <a:bodyPr/>
          <a:lstStyle/>
          <a:p>
            <a:r>
              <a:rPr lang="en-US" dirty="0"/>
              <a:t>Case study on DBS share price prediction</a:t>
            </a:r>
            <a:endParaRPr lang="en-SG" dirty="0"/>
          </a:p>
        </p:txBody>
      </p:sp>
      <p:sp>
        <p:nvSpPr>
          <p:cNvPr id="5" name="TextBox 4">
            <a:extLst>
              <a:ext uri="{FF2B5EF4-FFF2-40B4-BE49-F238E27FC236}">
                <a16:creationId xmlns:a16="http://schemas.microsoft.com/office/drawing/2014/main" id="{C65FB09F-79A1-5453-58C5-69475BADE1D3}"/>
              </a:ext>
            </a:extLst>
          </p:cNvPr>
          <p:cNvSpPr txBox="1"/>
          <p:nvPr/>
        </p:nvSpPr>
        <p:spPr>
          <a:xfrm>
            <a:off x="248771" y="1400311"/>
            <a:ext cx="8646458" cy="4524315"/>
          </a:xfrm>
          <a:prstGeom prst="rect">
            <a:avLst/>
          </a:prstGeom>
          <a:noFill/>
        </p:spPr>
        <p:txBody>
          <a:bodyPr wrap="square">
            <a:spAutoFit/>
          </a:bodyPr>
          <a:lstStyle/>
          <a:p>
            <a:r>
              <a:rPr lang="en-US" dirty="0"/>
              <a:t>Objective: A financial institution aims to predict the future prices of a particular stock to support investment decisions and optimize portfolio management.</a:t>
            </a:r>
          </a:p>
          <a:p>
            <a:endParaRPr lang="en-US" dirty="0"/>
          </a:p>
          <a:p>
            <a:r>
              <a:rPr lang="en-US" dirty="0"/>
              <a:t>Reasoning: By accurately predicting share prices, the institution can identify potential buying and selling opportunities, determine optimal entry and exit points, and allocate resources effectively.</a:t>
            </a:r>
          </a:p>
          <a:p>
            <a:endParaRPr lang="en-US" dirty="0"/>
          </a:p>
          <a:p>
            <a:r>
              <a:rPr lang="en-US" dirty="0"/>
              <a:t>Methodology: The institution collects and analyzes vast amounts of historical stock data, including price movements. They employ advanced machine learning algorithms and statistical models to generate accurate predictions.</a:t>
            </a:r>
          </a:p>
          <a:p>
            <a:endParaRPr lang="en-US" dirty="0"/>
          </a:p>
          <a:p>
            <a:r>
              <a:rPr lang="en-US" dirty="0"/>
              <a:t>Results: The share price prediction model enables the institution to make informed investment decisions, optimize their portfolio allocation, manage risk effectively, and potentially generate higher returns for their clients. This approach enhances their competitiveness in the financial market and strengthens their reputation as a trusted investment advisor.</a:t>
            </a:r>
            <a:endParaRPr lang="en-SG" dirty="0"/>
          </a:p>
        </p:txBody>
      </p:sp>
    </p:spTree>
    <p:extLst>
      <p:ext uri="{BB962C8B-B14F-4D97-AF65-F5344CB8AC3E}">
        <p14:creationId xmlns:p14="http://schemas.microsoft.com/office/powerpoint/2010/main" val="357811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F4A7-617B-A638-1E4B-341CACF693A7}"/>
              </a:ext>
            </a:extLst>
          </p:cNvPr>
          <p:cNvSpPr>
            <a:spLocks noGrp="1"/>
          </p:cNvSpPr>
          <p:nvPr>
            <p:ph type="title"/>
          </p:nvPr>
        </p:nvSpPr>
        <p:spPr/>
        <p:txBody>
          <a:bodyPr/>
          <a:lstStyle/>
          <a:p>
            <a:r>
              <a:rPr lang="en-US" dirty="0"/>
              <a:t>Data</a:t>
            </a:r>
            <a:endParaRPr lang="en-SG" dirty="0"/>
          </a:p>
        </p:txBody>
      </p:sp>
      <p:pic>
        <p:nvPicPr>
          <p:cNvPr id="5" name="Picture 4">
            <a:extLst>
              <a:ext uri="{FF2B5EF4-FFF2-40B4-BE49-F238E27FC236}">
                <a16:creationId xmlns:a16="http://schemas.microsoft.com/office/drawing/2014/main" id="{7B85E768-0928-F915-1D83-2E77FCBB3E21}"/>
              </a:ext>
            </a:extLst>
          </p:cNvPr>
          <p:cNvPicPr>
            <a:picLocks noChangeAspect="1"/>
          </p:cNvPicPr>
          <p:nvPr/>
        </p:nvPicPr>
        <p:blipFill>
          <a:blip r:embed="rId2"/>
          <a:stretch>
            <a:fillRect/>
          </a:stretch>
        </p:blipFill>
        <p:spPr>
          <a:xfrm>
            <a:off x="2782495" y="100852"/>
            <a:ext cx="3860353" cy="6130298"/>
          </a:xfrm>
          <a:prstGeom prst="rect">
            <a:avLst/>
          </a:prstGeom>
        </p:spPr>
      </p:pic>
    </p:spTree>
    <p:extLst>
      <p:ext uri="{BB962C8B-B14F-4D97-AF65-F5344CB8AC3E}">
        <p14:creationId xmlns:p14="http://schemas.microsoft.com/office/powerpoint/2010/main" val="348080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600F-CBA3-41E1-B5B0-C0BF7024BAFE}"/>
              </a:ext>
            </a:extLst>
          </p:cNvPr>
          <p:cNvSpPr>
            <a:spLocks noGrp="1"/>
          </p:cNvSpPr>
          <p:nvPr>
            <p:ph type="title"/>
          </p:nvPr>
        </p:nvSpPr>
        <p:spPr>
          <a:xfrm>
            <a:off x="1530395" y="934790"/>
            <a:ext cx="5962249" cy="866475"/>
          </a:xfrm>
        </p:spPr>
        <p:txBody>
          <a:bodyPr>
            <a:normAutofit fontScale="90000"/>
          </a:bodyPr>
          <a:lstStyle/>
          <a:p>
            <a:r>
              <a:rPr lang="en-US" dirty="0"/>
              <a:t>File -&gt; Option -&gt; Add-ins -&gt; Manage -&gt; Excel Add-ins - Go</a:t>
            </a:r>
            <a:endParaRPr lang="en-SG" dirty="0"/>
          </a:p>
        </p:txBody>
      </p:sp>
      <p:pic>
        <p:nvPicPr>
          <p:cNvPr id="4" name="Picture 3">
            <a:extLst>
              <a:ext uri="{FF2B5EF4-FFF2-40B4-BE49-F238E27FC236}">
                <a16:creationId xmlns:a16="http://schemas.microsoft.com/office/drawing/2014/main" id="{5059C52C-1930-45B9-9661-CC27472816DF}"/>
              </a:ext>
            </a:extLst>
          </p:cNvPr>
          <p:cNvPicPr>
            <a:picLocks noChangeAspect="1"/>
          </p:cNvPicPr>
          <p:nvPr/>
        </p:nvPicPr>
        <p:blipFill>
          <a:blip r:embed="rId2"/>
          <a:stretch>
            <a:fillRect/>
          </a:stretch>
        </p:blipFill>
        <p:spPr>
          <a:xfrm>
            <a:off x="2621704" y="1898770"/>
            <a:ext cx="6041033" cy="3918902"/>
          </a:xfrm>
          <a:prstGeom prst="rect">
            <a:avLst/>
          </a:prstGeom>
        </p:spPr>
      </p:pic>
      <p:pic>
        <p:nvPicPr>
          <p:cNvPr id="5" name="Picture 4">
            <a:extLst>
              <a:ext uri="{FF2B5EF4-FFF2-40B4-BE49-F238E27FC236}">
                <a16:creationId xmlns:a16="http://schemas.microsoft.com/office/drawing/2014/main" id="{0DCF1CE0-CCF7-4582-B5F4-FC03421A1B63}"/>
              </a:ext>
            </a:extLst>
          </p:cNvPr>
          <p:cNvPicPr>
            <a:picLocks noChangeAspect="1"/>
          </p:cNvPicPr>
          <p:nvPr/>
        </p:nvPicPr>
        <p:blipFill>
          <a:blip r:embed="rId3"/>
          <a:stretch>
            <a:fillRect/>
          </a:stretch>
        </p:blipFill>
        <p:spPr>
          <a:xfrm>
            <a:off x="257146" y="1569545"/>
            <a:ext cx="962600" cy="4048125"/>
          </a:xfrm>
          <a:prstGeom prst="rect">
            <a:avLst/>
          </a:prstGeom>
        </p:spPr>
      </p:pic>
      <p:cxnSp>
        <p:nvCxnSpPr>
          <p:cNvPr id="6" name="Straight Arrow Connector 5">
            <a:extLst>
              <a:ext uri="{FF2B5EF4-FFF2-40B4-BE49-F238E27FC236}">
                <a16:creationId xmlns:a16="http://schemas.microsoft.com/office/drawing/2014/main" id="{BEF0B34A-6968-4E32-95F9-FA8C3EA21765}"/>
              </a:ext>
            </a:extLst>
          </p:cNvPr>
          <p:cNvCxnSpPr>
            <a:cxnSpLocks/>
          </p:cNvCxnSpPr>
          <p:nvPr/>
        </p:nvCxnSpPr>
        <p:spPr>
          <a:xfrm flipH="1">
            <a:off x="830179" y="1368028"/>
            <a:ext cx="1927460" cy="3920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6A664F6-138F-4AAB-A840-5A94C14170D2}"/>
              </a:ext>
            </a:extLst>
          </p:cNvPr>
          <p:cNvCxnSpPr>
            <a:cxnSpLocks/>
          </p:cNvCxnSpPr>
          <p:nvPr/>
        </p:nvCxnSpPr>
        <p:spPr>
          <a:xfrm>
            <a:off x="3391703" y="1690543"/>
            <a:ext cx="2426769" cy="3526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26E6EE4-366D-49E5-8758-3701E1AAA879}"/>
              </a:ext>
            </a:extLst>
          </p:cNvPr>
          <p:cNvCxnSpPr>
            <a:cxnSpLocks/>
          </p:cNvCxnSpPr>
          <p:nvPr/>
        </p:nvCxnSpPr>
        <p:spPr>
          <a:xfrm>
            <a:off x="2946212" y="1761504"/>
            <a:ext cx="1154150" cy="1889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0F3EAF46-C04D-41D6-BEE0-F4F40A55FA31}"/>
              </a:ext>
            </a:extLst>
          </p:cNvPr>
          <p:cNvPicPr>
            <a:picLocks noChangeAspect="1"/>
          </p:cNvPicPr>
          <p:nvPr/>
        </p:nvPicPr>
        <p:blipFill>
          <a:blip r:embed="rId4"/>
          <a:stretch>
            <a:fillRect/>
          </a:stretch>
        </p:blipFill>
        <p:spPr>
          <a:xfrm>
            <a:off x="7603248" y="1690543"/>
            <a:ext cx="1421147" cy="1889479"/>
          </a:xfrm>
          <a:prstGeom prst="rect">
            <a:avLst/>
          </a:prstGeom>
        </p:spPr>
      </p:pic>
      <p:cxnSp>
        <p:nvCxnSpPr>
          <p:cNvPr id="17" name="Straight Arrow Connector 16">
            <a:extLst>
              <a:ext uri="{FF2B5EF4-FFF2-40B4-BE49-F238E27FC236}">
                <a16:creationId xmlns:a16="http://schemas.microsoft.com/office/drawing/2014/main" id="{A470137E-7572-4ED0-BC3D-64BE2142607C}"/>
              </a:ext>
            </a:extLst>
          </p:cNvPr>
          <p:cNvCxnSpPr>
            <a:cxnSpLocks/>
          </p:cNvCxnSpPr>
          <p:nvPr/>
        </p:nvCxnSpPr>
        <p:spPr>
          <a:xfrm>
            <a:off x="4542415" y="1583983"/>
            <a:ext cx="3087767" cy="425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CEEDDEE7-6AD1-1EDB-2341-5A42E1D59342}"/>
              </a:ext>
            </a:extLst>
          </p:cNvPr>
          <p:cNvSpPr txBox="1">
            <a:spLocks/>
          </p:cNvSpPr>
          <p:nvPr/>
        </p:nvSpPr>
        <p:spPr>
          <a:xfrm>
            <a:off x="257146" y="103601"/>
            <a:ext cx="7543800" cy="1088068"/>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3300" kern="1200">
                <a:solidFill>
                  <a:schemeClr val="tx1"/>
                </a:solidFill>
                <a:latin typeface="Arial"/>
                <a:ea typeface="+mj-ea"/>
                <a:cs typeface="+mj-cs"/>
              </a:defRPr>
            </a:lvl1pPr>
          </a:lstStyle>
          <a:p>
            <a:r>
              <a:rPr lang="en-SG" dirty="0"/>
              <a:t>Excel</a:t>
            </a:r>
          </a:p>
        </p:txBody>
      </p:sp>
    </p:spTree>
    <p:extLst>
      <p:ext uri="{BB962C8B-B14F-4D97-AF65-F5344CB8AC3E}">
        <p14:creationId xmlns:p14="http://schemas.microsoft.com/office/powerpoint/2010/main" val="272110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6C691-0BDF-473A-BBDA-1EBDAF17A547}"/>
              </a:ext>
            </a:extLst>
          </p:cNvPr>
          <p:cNvSpPr>
            <a:spLocks noGrp="1"/>
          </p:cNvSpPr>
          <p:nvPr>
            <p:ph type="title"/>
          </p:nvPr>
        </p:nvSpPr>
        <p:spPr/>
        <p:txBody>
          <a:bodyPr/>
          <a:lstStyle/>
          <a:p>
            <a:r>
              <a:rPr lang="en-SG" dirty="0"/>
              <a:t>Regression on Loan Default</a:t>
            </a:r>
          </a:p>
        </p:txBody>
      </p:sp>
      <p:pic>
        <p:nvPicPr>
          <p:cNvPr id="5" name="Picture 4" descr="Graphical user interface, application, table, Excel&#10;&#10;Description automatically generated">
            <a:extLst>
              <a:ext uri="{FF2B5EF4-FFF2-40B4-BE49-F238E27FC236}">
                <a16:creationId xmlns:a16="http://schemas.microsoft.com/office/drawing/2014/main" id="{D656F04A-0695-47CA-9B17-2459198B9E89}"/>
              </a:ext>
            </a:extLst>
          </p:cNvPr>
          <p:cNvPicPr>
            <a:picLocks noChangeAspect="1"/>
          </p:cNvPicPr>
          <p:nvPr/>
        </p:nvPicPr>
        <p:blipFill>
          <a:blip r:embed="rId2"/>
          <a:stretch>
            <a:fillRect/>
          </a:stretch>
        </p:blipFill>
        <p:spPr>
          <a:xfrm>
            <a:off x="813673" y="2319048"/>
            <a:ext cx="7516654" cy="1605459"/>
          </a:xfrm>
          <a:prstGeom prst="rect">
            <a:avLst/>
          </a:prstGeom>
        </p:spPr>
      </p:pic>
    </p:spTree>
    <p:extLst>
      <p:ext uri="{BB962C8B-B14F-4D97-AF65-F5344CB8AC3E}">
        <p14:creationId xmlns:p14="http://schemas.microsoft.com/office/powerpoint/2010/main" val="3092973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87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1FF9D18-37B6-4F47-9F5F-3AF77D5034B6}">
  <we:reference id="wa200006000" version="1.2.1.0" store="en-US" storeType="OMEX"/>
  <we:alternateReferences>
    <we:reference id="WA200006000" version="1.2.1.0" store="WA200006000" storeType="OMEX"/>
  </we:alternateReferences>
  <we:properties>
    <we:property name="document_UID" value="&quot;316dfa25-6f9b-4769-8dd5-02fae54a6e5a&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33E57A-4545-40EE-B846-546C23E6052F}">
  <ds:schemaRefs>
    <ds:schemaRef ds:uri="http://schemas.microsoft.com/sharepoint/v3/contenttype/forms"/>
  </ds:schemaRefs>
</ds:datastoreItem>
</file>

<file path=customXml/itemProps2.xml><?xml version="1.0" encoding="utf-8"?>
<ds:datastoreItem xmlns:ds="http://schemas.openxmlformats.org/officeDocument/2006/customXml" ds:itemID="{1FC2C9DE-C811-4406-9A96-B5F84A419B8F}">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942CDD3-2BBD-46F1-929C-F92F3B4EA860}">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23070</TotalTime>
  <Words>2496</Words>
  <Application>Microsoft Office PowerPoint</Application>
  <PresentationFormat>On-screen Show (4:3)</PresentationFormat>
  <Paragraphs>383</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Open Sans</vt:lpstr>
      <vt:lpstr>Office Theme</vt:lpstr>
      <vt:lpstr>AI Deployment</vt:lpstr>
      <vt:lpstr>Recording  https://1drv.ms/v/s!Aik2a4x7tvLyi_A_o8htYjf03yP_pQ?e=cQRP29  styles.css https://1drv.ms/u/s!Aik2a4x7tvLymZ5z6m5nmFBF9z35lg?e=HCZKgj</vt:lpstr>
      <vt:lpstr>Hide API in cloud</vt:lpstr>
      <vt:lpstr>MLOps</vt:lpstr>
      <vt:lpstr>Mind map</vt:lpstr>
      <vt:lpstr>Case study on DBS share price prediction</vt:lpstr>
      <vt:lpstr>Data</vt:lpstr>
      <vt:lpstr>File -&gt; Option -&gt; Add-ins -&gt; Manage -&gt; Excel Add-ins - Go</vt:lpstr>
      <vt:lpstr>Regression on Loan Default</vt:lpstr>
      <vt:lpstr>PowerPoint Presentation</vt:lpstr>
      <vt:lpstr>PowerPoint Presentation</vt:lpstr>
      <vt:lpstr>Orange</vt:lpstr>
      <vt:lpstr>Python</vt:lpstr>
      <vt:lpstr>Github – create repository</vt:lpstr>
      <vt:lpstr>Code-spaces</vt:lpstr>
      <vt:lpstr>Code-spaces syn</vt:lpstr>
      <vt:lpstr>Render.com – need to create web service and link to github remember to select runtime as python3 start command - gunicorn app:app</vt:lpstr>
      <vt:lpstr>app.py</vt:lpstr>
      <vt:lpstr>Index.html prediction.html requirements.txt</vt:lpstr>
      <vt:lpstr>styles.css</vt:lpstr>
      <vt:lpstr>Google - gemini</vt:lpstr>
      <vt:lpstr>To hide API</vt:lpstr>
      <vt:lpstr>Javascript – multiple line ‘line1’ + ‘line2'</vt:lpstr>
      <vt:lpstr>Declare global</vt:lpstr>
      <vt:lpstr>SQL</vt:lpstr>
      <vt:lpstr>optional</vt:lpstr>
      <vt:lpstr>Telegram - https://web.telegram.org/</vt:lpstr>
      <vt:lpstr>Telegram connection</vt:lpstr>
      <vt:lpstr>Telegram while loop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User</dc:creator>
  <cp:lastModifiedBy>Teik Toe Teoh</cp:lastModifiedBy>
  <cp:revision>11</cp:revision>
  <dcterms:created xsi:type="dcterms:W3CDTF">2017-05-14T01:29:56Z</dcterms:created>
  <dcterms:modified xsi:type="dcterms:W3CDTF">2025-07-11T12:19:30Z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